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Lst>
  <p:notesMasterIdLst>
    <p:notesMasterId r:id="rId42"/>
  </p:notesMasterIdLst>
  <p:handoutMasterIdLst>
    <p:handoutMasterId r:id="rId43"/>
  </p:handoutMasterIdLst>
  <p:sldIdLst>
    <p:sldId id="286" r:id="rId6"/>
    <p:sldId id="2142533101" r:id="rId7"/>
    <p:sldId id="2142533134" r:id="rId8"/>
    <p:sldId id="2142533135" r:id="rId9"/>
    <p:sldId id="2142533136" r:id="rId10"/>
    <p:sldId id="2142533231" r:id="rId11"/>
    <p:sldId id="256" r:id="rId12"/>
    <p:sldId id="257" r:id="rId13"/>
    <p:sldId id="258" r:id="rId14"/>
    <p:sldId id="259" r:id="rId15"/>
    <p:sldId id="276" r:id="rId16"/>
    <p:sldId id="260" r:id="rId17"/>
    <p:sldId id="261" r:id="rId18"/>
    <p:sldId id="262" r:id="rId19"/>
    <p:sldId id="263" r:id="rId20"/>
    <p:sldId id="264" r:id="rId21"/>
    <p:sldId id="285" r:id="rId22"/>
    <p:sldId id="270" r:id="rId23"/>
    <p:sldId id="273" r:id="rId24"/>
    <p:sldId id="272" r:id="rId25"/>
    <p:sldId id="279" r:id="rId26"/>
    <p:sldId id="271" r:id="rId27"/>
    <p:sldId id="274" r:id="rId28"/>
    <p:sldId id="266" r:id="rId29"/>
    <p:sldId id="267" r:id="rId30"/>
    <p:sldId id="265" r:id="rId31"/>
    <p:sldId id="268" r:id="rId32"/>
    <p:sldId id="269" r:id="rId33"/>
    <p:sldId id="275" r:id="rId34"/>
    <p:sldId id="277" r:id="rId35"/>
    <p:sldId id="278" r:id="rId36"/>
    <p:sldId id="280" r:id="rId37"/>
    <p:sldId id="281" r:id="rId38"/>
    <p:sldId id="282" r:id="rId39"/>
    <p:sldId id="283" r:id="rId40"/>
    <p:sldId id="284" r:id="rId41"/>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a:srgbClr val="990000"/>
    <a:srgbClr val="2A6C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C7F0DD-40F0-4FFD-A345-78C8A9BED7C4}" v="9" dt="2023-02-22T23:35:57.9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67" autoAdjust="0"/>
    <p:restoredTop sz="86449" autoAdjust="0"/>
  </p:normalViewPr>
  <p:slideViewPr>
    <p:cSldViewPr>
      <p:cViewPr varScale="1">
        <p:scale>
          <a:sx n="74" d="100"/>
          <a:sy n="74" d="100"/>
        </p:scale>
        <p:origin x="802" y="67"/>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104" d="100"/>
          <a:sy n="104" d="100"/>
        </p:scale>
        <p:origin x="2604" y="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handoutMaster" Target="handoutMasters/handoutMaster1.xml"/><Relationship Id="rId48" Type="http://schemas.microsoft.com/office/2016/11/relationships/changesInfo" Target="changesInfos/changesInfo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Darmody" userId="f6998713-e514-4800-a3b0-c6d989bbdfa5" providerId="ADAL" clId="{34C7F0DD-40F0-4FFD-A345-78C8A9BED7C4}"/>
    <pc:docChg chg="custSel addSld modSld">
      <pc:chgData name="Kristen Darmody" userId="f6998713-e514-4800-a3b0-c6d989bbdfa5" providerId="ADAL" clId="{34C7F0DD-40F0-4FFD-A345-78C8A9BED7C4}" dt="2023-02-22T23:36:06.871" v="249" actId="255"/>
      <pc:docMkLst>
        <pc:docMk/>
      </pc:docMkLst>
      <pc:sldChg chg="modSp add mod">
        <pc:chgData name="Kristen Darmody" userId="f6998713-e514-4800-a3b0-c6d989bbdfa5" providerId="ADAL" clId="{34C7F0DD-40F0-4FFD-A345-78C8A9BED7C4}" dt="2023-02-22T23:30:25.449" v="20" actId="207"/>
        <pc:sldMkLst>
          <pc:docMk/>
          <pc:sldMk cId="2377827495" sldId="286"/>
        </pc:sldMkLst>
        <pc:spChg chg="mod">
          <ac:chgData name="Kristen Darmody" userId="f6998713-e514-4800-a3b0-c6d989bbdfa5" providerId="ADAL" clId="{34C7F0DD-40F0-4FFD-A345-78C8A9BED7C4}" dt="2023-02-22T23:30:25.449" v="20" actId="207"/>
          <ac:spMkLst>
            <pc:docMk/>
            <pc:sldMk cId="2377827495" sldId="286"/>
            <ac:spMk id="2" creationId="{31D62A45-F7E2-46C9-943B-EEB4439FEDC9}"/>
          </ac:spMkLst>
        </pc:spChg>
        <pc:spChg chg="mod">
          <ac:chgData name="Kristen Darmody" userId="f6998713-e514-4800-a3b0-c6d989bbdfa5" providerId="ADAL" clId="{34C7F0DD-40F0-4FFD-A345-78C8A9BED7C4}" dt="2023-02-22T23:30:20.731" v="19" actId="207"/>
          <ac:spMkLst>
            <pc:docMk/>
            <pc:sldMk cId="2377827495" sldId="286"/>
            <ac:spMk id="3" creationId="{B45E1CAD-9368-4F22-9BDA-3B4E48167A9A}"/>
          </ac:spMkLst>
        </pc:spChg>
      </pc:sldChg>
      <pc:sldChg chg="modSp add mod">
        <pc:chgData name="Kristen Darmody" userId="f6998713-e514-4800-a3b0-c6d989bbdfa5" providerId="ADAL" clId="{34C7F0DD-40F0-4FFD-A345-78C8A9BED7C4}" dt="2023-02-22T23:31:35.682" v="30" actId="1076"/>
        <pc:sldMkLst>
          <pc:docMk/>
          <pc:sldMk cId="1333061020" sldId="2142533101"/>
        </pc:sldMkLst>
        <pc:spChg chg="mod">
          <ac:chgData name="Kristen Darmody" userId="f6998713-e514-4800-a3b0-c6d989bbdfa5" providerId="ADAL" clId="{34C7F0DD-40F0-4FFD-A345-78C8A9BED7C4}" dt="2023-02-22T23:30:48.792" v="23" actId="207"/>
          <ac:spMkLst>
            <pc:docMk/>
            <pc:sldMk cId="1333061020" sldId="2142533101"/>
            <ac:spMk id="2" creationId="{9B239704-9341-4113-89D0-4C76FB68D257}"/>
          </ac:spMkLst>
        </pc:spChg>
        <pc:spChg chg="mod">
          <ac:chgData name="Kristen Darmody" userId="f6998713-e514-4800-a3b0-c6d989bbdfa5" providerId="ADAL" clId="{34C7F0DD-40F0-4FFD-A345-78C8A9BED7C4}" dt="2023-02-22T23:31:13.805" v="28" actId="207"/>
          <ac:spMkLst>
            <pc:docMk/>
            <pc:sldMk cId="1333061020" sldId="2142533101"/>
            <ac:spMk id="4" creationId="{3B26D755-A558-43EE-88BB-64D1A31F6CBA}"/>
          </ac:spMkLst>
        </pc:spChg>
        <pc:spChg chg="mod">
          <ac:chgData name="Kristen Darmody" userId="f6998713-e514-4800-a3b0-c6d989bbdfa5" providerId="ADAL" clId="{34C7F0DD-40F0-4FFD-A345-78C8A9BED7C4}" dt="2023-02-22T23:31:30.684" v="29" actId="208"/>
          <ac:spMkLst>
            <pc:docMk/>
            <pc:sldMk cId="1333061020" sldId="2142533101"/>
            <ac:spMk id="12" creationId="{440E73C8-D4BC-403F-BC06-4DC5E309120F}"/>
          </ac:spMkLst>
        </pc:spChg>
        <pc:picChg chg="mod">
          <ac:chgData name="Kristen Darmody" userId="f6998713-e514-4800-a3b0-c6d989bbdfa5" providerId="ADAL" clId="{34C7F0DD-40F0-4FFD-A345-78C8A9BED7C4}" dt="2023-02-22T23:31:35.682" v="30" actId="1076"/>
          <ac:picMkLst>
            <pc:docMk/>
            <pc:sldMk cId="1333061020" sldId="2142533101"/>
            <ac:picMk id="11" creationId="{9ECC22C3-F7FA-46FC-80AA-43FD3D16926D}"/>
          </ac:picMkLst>
        </pc:picChg>
      </pc:sldChg>
      <pc:sldChg chg="modSp add mod">
        <pc:chgData name="Kristen Darmody" userId="f6998713-e514-4800-a3b0-c6d989bbdfa5" providerId="ADAL" clId="{34C7F0DD-40F0-4FFD-A345-78C8A9BED7C4}" dt="2023-02-22T23:31:51.601" v="32" actId="207"/>
        <pc:sldMkLst>
          <pc:docMk/>
          <pc:sldMk cId="1041175952" sldId="2142533134"/>
        </pc:sldMkLst>
        <pc:spChg chg="mod">
          <ac:chgData name="Kristen Darmody" userId="f6998713-e514-4800-a3b0-c6d989bbdfa5" providerId="ADAL" clId="{34C7F0DD-40F0-4FFD-A345-78C8A9BED7C4}" dt="2023-02-22T23:31:47.663" v="31" actId="207"/>
          <ac:spMkLst>
            <pc:docMk/>
            <pc:sldMk cId="1041175952" sldId="2142533134"/>
            <ac:spMk id="2" creationId="{C4E3E790-B45A-12C2-BB15-2AE53395BE0A}"/>
          </ac:spMkLst>
        </pc:spChg>
        <pc:spChg chg="mod">
          <ac:chgData name="Kristen Darmody" userId="f6998713-e514-4800-a3b0-c6d989bbdfa5" providerId="ADAL" clId="{34C7F0DD-40F0-4FFD-A345-78C8A9BED7C4}" dt="2023-02-22T23:31:51.601" v="32" actId="207"/>
          <ac:spMkLst>
            <pc:docMk/>
            <pc:sldMk cId="1041175952" sldId="2142533134"/>
            <ac:spMk id="3" creationId="{FB338C45-ECBB-6421-8D84-54780C677F3C}"/>
          </ac:spMkLst>
        </pc:spChg>
      </pc:sldChg>
      <pc:sldChg chg="modSp add mod">
        <pc:chgData name="Kristen Darmody" userId="f6998713-e514-4800-a3b0-c6d989bbdfa5" providerId="ADAL" clId="{34C7F0DD-40F0-4FFD-A345-78C8A9BED7C4}" dt="2023-02-22T23:34:40.250" v="111" actId="20577"/>
        <pc:sldMkLst>
          <pc:docMk/>
          <pc:sldMk cId="596069347" sldId="2142533135"/>
        </pc:sldMkLst>
        <pc:spChg chg="mod">
          <ac:chgData name="Kristen Darmody" userId="f6998713-e514-4800-a3b0-c6d989bbdfa5" providerId="ADAL" clId="{34C7F0DD-40F0-4FFD-A345-78C8A9BED7C4}" dt="2023-02-22T23:33:58.269" v="35" actId="207"/>
          <ac:spMkLst>
            <pc:docMk/>
            <pc:sldMk cId="596069347" sldId="2142533135"/>
            <ac:spMk id="2" creationId="{7F38A694-2947-1C96-9940-CA581CF7DAC7}"/>
          </ac:spMkLst>
        </pc:spChg>
        <pc:spChg chg="mod">
          <ac:chgData name="Kristen Darmody" userId="f6998713-e514-4800-a3b0-c6d989bbdfa5" providerId="ADAL" clId="{34C7F0DD-40F0-4FFD-A345-78C8A9BED7C4}" dt="2023-02-22T23:34:40.250" v="111" actId="20577"/>
          <ac:spMkLst>
            <pc:docMk/>
            <pc:sldMk cId="596069347" sldId="2142533135"/>
            <ac:spMk id="3" creationId="{63EF9C24-AFB5-21DA-F423-A20299E539DC}"/>
          </ac:spMkLst>
        </pc:spChg>
      </pc:sldChg>
      <pc:sldChg chg="modSp add mod">
        <pc:chgData name="Kristen Darmody" userId="f6998713-e514-4800-a3b0-c6d989bbdfa5" providerId="ADAL" clId="{34C7F0DD-40F0-4FFD-A345-78C8A9BED7C4}" dt="2023-02-22T23:35:47.679" v="245" actId="20577"/>
        <pc:sldMkLst>
          <pc:docMk/>
          <pc:sldMk cId="4326560" sldId="2142533136"/>
        </pc:sldMkLst>
        <pc:spChg chg="mod">
          <ac:chgData name="Kristen Darmody" userId="f6998713-e514-4800-a3b0-c6d989bbdfa5" providerId="ADAL" clId="{34C7F0DD-40F0-4FFD-A345-78C8A9BED7C4}" dt="2023-02-22T23:34:50.461" v="112" actId="207"/>
          <ac:spMkLst>
            <pc:docMk/>
            <pc:sldMk cId="4326560" sldId="2142533136"/>
            <ac:spMk id="2" creationId="{FE76EEE1-E4C1-09A1-BEA4-19BBEE553DE6}"/>
          </ac:spMkLst>
        </pc:spChg>
        <pc:spChg chg="mod">
          <ac:chgData name="Kristen Darmody" userId="f6998713-e514-4800-a3b0-c6d989bbdfa5" providerId="ADAL" clId="{34C7F0DD-40F0-4FFD-A345-78C8A9BED7C4}" dt="2023-02-22T23:35:47.679" v="245" actId="20577"/>
          <ac:spMkLst>
            <pc:docMk/>
            <pc:sldMk cId="4326560" sldId="2142533136"/>
            <ac:spMk id="3" creationId="{C2D1E721-D689-0E8A-D306-54D35E256692}"/>
          </ac:spMkLst>
        </pc:spChg>
      </pc:sldChg>
      <pc:sldChg chg="modSp add mod">
        <pc:chgData name="Kristen Darmody" userId="f6998713-e514-4800-a3b0-c6d989bbdfa5" providerId="ADAL" clId="{34C7F0DD-40F0-4FFD-A345-78C8A9BED7C4}" dt="2023-02-22T23:36:06.871" v="249" actId="255"/>
        <pc:sldMkLst>
          <pc:docMk/>
          <pc:sldMk cId="1767312117" sldId="2142533231"/>
        </pc:sldMkLst>
        <pc:spChg chg="mod">
          <ac:chgData name="Kristen Darmody" userId="f6998713-e514-4800-a3b0-c6d989bbdfa5" providerId="ADAL" clId="{34C7F0DD-40F0-4FFD-A345-78C8A9BED7C4}" dt="2023-02-22T23:35:55.758" v="246" actId="207"/>
          <ac:spMkLst>
            <pc:docMk/>
            <pc:sldMk cId="1767312117" sldId="2142533231"/>
            <ac:spMk id="2" creationId="{C4E3E790-B45A-12C2-BB15-2AE53395BE0A}"/>
          </ac:spMkLst>
        </pc:spChg>
        <pc:spChg chg="mod">
          <ac:chgData name="Kristen Darmody" userId="f6998713-e514-4800-a3b0-c6d989bbdfa5" providerId="ADAL" clId="{34C7F0DD-40F0-4FFD-A345-78C8A9BED7C4}" dt="2023-02-22T23:36:06.871" v="249" actId="255"/>
          <ac:spMkLst>
            <pc:docMk/>
            <pc:sldMk cId="1767312117" sldId="2142533231"/>
            <ac:spMk id="3" creationId="{FB338C45-ECBB-6421-8D84-54780C677F3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BC85E4-5A56-4D76-8CC6-5A90C1151457}"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AD9D358A-4C13-43A8-8D6E-7E313920A498}">
      <dgm:prSet phldrT="[Text]"/>
      <dgm:spPr/>
      <dgm:t>
        <a:bodyPr/>
        <a:lstStyle/>
        <a:p>
          <a:r>
            <a:rPr lang="en-US" dirty="0"/>
            <a:t>Present recommendations</a:t>
          </a:r>
        </a:p>
      </dgm:t>
    </dgm:pt>
    <dgm:pt modelId="{42E51FF0-E687-4914-B0E8-AD6FF5636D4F}" type="parTrans" cxnId="{3AA365AE-602E-41D6-9228-989177ED070F}">
      <dgm:prSet/>
      <dgm:spPr/>
      <dgm:t>
        <a:bodyPr/>
        <a:lstStyle/>
        <a:p>
          <a:endParaRPr lang="en-US"/>
        </a:p>
      </dgm:t>
    </dgm:pt>
    <dgm:pt modelId="{953B58F1-A18A-43D6-82C2-86E1A66FA9D0}" type="sibTrans" cxnId="{3AA365AE-602E-41D6-9228-989177ED070F}">
      <dgm:prSet/>
      <dgm:spPr/>
      <dgm:t>
        <a:bodyPr/>
        <a:lstStyle/>
        <a:p>
          <a:endParaRPr lang="en-US"/>
        </a:p>
      </dgm:t>
    </dgm:pt>
    <dgm:pt modelId="{F9954E47-E411-4CF7-BD6F-3D241F9E3AF4}">
      <dgm:prSet phldrT="[Text]"/>
      <dgm:spPr/>
      <dgm:t>
        <a:bodyPr/>
        <a:lstStyle/>
        <a:p>
          <a:r>
            <a:rPr lang="en-US" dirty="0"/>
            <a:t>Committee feedback</a:t>
          </a:r>
        </a:p>
      </dgm:t>
    </dgm:pt>
    <dgm:pt modelId="{5BFEC0E5-CCA1-4860-A0D3-4139E9168C99}" type="parTrans" cxnId="{63343D3B-45CE-4DF5-8C16-07C6966F5120}">
      <dgm:prSet/>
      <dgm:spPr/>
      <dgm:t>
        <a:bodyPr/>
        <a:lstStyle/>
        <a:p>
          <a:endParaRPr lang="en-US"/>
        </a:p>
      </dgm:t>
    </dgm:pt>
    <dgm:pt modelId="{DDEDFDFA-40B8-4D2E-A229-1598071A043F}" type="sibTrans" cxnId="{63343D3B-45CE-4DF5-8C16-07C6966F5120}">
      <dgm:prSet/>
      <dgm:spPr/>
      <dgm:t>
        <a:bodyPr/>
        <a:lstStyle/>
        <a:p>
          <a:endParaRPr lang="en-US"/>
        </a:p>
      </dgm:t>
    </dgm:pt>
    <dgm:pt modelId="{252C7D51-D766-4B2C-ABD4-9CA37D98B642}">
      <dgm:prSet phldrT="[Text]"/>
      <dgm:spPr/>
      <dgm:t>
        <a:bodyPr/>
        <a:lstStyle/>
        <a:p>
          <a:r>
            <a:rPr lang="en-US" dirty="0"/>
            <a:t>Community engagement</a:t>
          </a:r>
        </a:p>
      </dgm:t>
    </dgm:pt>
    <dgm:pt modelId="{49B2D6BF-2850-4E8C-89BC-8BD50281E692}" type="parTrans" cxnId="{300E9662-92BD-4D66-8821-9FC0223682A5}">
      <dgm:prSet/>
      <dgm:spPr/>
      <dgm:t>
        <a:bodyPr/>
        <a:lstStyle/>
        <a:p>
          <a:endParaRPr lang="en-US"/>
        </a:p>
      </dgm:t>
    </dgm:pt>
    <dgm:pt modelId="{61B802D5-065D-4DE4-85B3-35D83CCBBA7F}" type="sibTrans" cxnId="{300E9662-92BD-4D66-8821-9FC0223682A5}">
      <dgm:prSet/>
      <dgm:spPr/>
      <dgm:t>
        <a:bodyPr/>
        <a:lstStyle/>
        <a:p>
          <a:endParaRPr lang="en-US"/>
        </a:p>
      </dgm:t>
    </dgm:pt>
    <dgm:pt modelId="{6BB52D87-66F4-49A7-A43A-252F7D7A8A6F}" type="pres">
      <dgm:prSet presAssocID="{5CBC85E4-5A56-4D76-8CC6-5A90C1151457}" presName="Name0" presStyleCnt="0">
        <dgm:presLayoutVars>
          <dgm:dir/>
          <dgm:resizeHandles val="exact"/>
        </dgm:presLayoutVars>
      </dgm:prSet>
      <dgm:spPr/>
    </dgm:pt>
    <dgm:pt modelId="{8EF17373-EC8D-4A93-A871-C1C452145EFC}" type="pres">
      <dgm:prSet presAssocID="{AD9D358A-4C13-43A8-8D6E-7E313920A498}" presName="composite" presStyleCnt="0"/>
      <dgm:spPr/>
    </dgm:pt>
    <dgm:pt modelId="{F0191655-56F3-4D49-9225-756CF2AE594F}" type="pres">
      <dgm:prSet presAssocID="{AD9D358A-4C13-43A8-8D6E-7E313920A498}" presName="bgChev" presStyleLbl="node1" presStyleIdx="0" presStyleCnt="3"/>
      <dgm:spPr/>
    </dgm:pt>
    <dgm:pt modelId="{D1AD8D0E-6D24-449F-A51D-2EDBCA523579}" type="pres">
      <dgm:prSet presAssocID="{AD9D358A-4C13-43A8-8D6E-7E313920A498}" presName="txNode" presStyleLbl="fgAcc1" presStyleIdx="0" presStyleCnt="3">
        <dgm:presLayoutVars>
          <dgm:bulletEnabled val="1"/>
        </dgm:presLayoutVars>
      </dgm:prSet>
      <dgm:spPr/>
    </dgm:pt>
    <dgm:pt modelId="{873B16FA-E1E6-4848-8AAF-63C9075A0B70}" type="pres">
      <dgm:prSet presAssocID="{953B58F1-A18A-43D6-82C2-86E1A66FA9D0}" presName="compositeSpace" presStyleCnt="0"/>
      <dgm:spPr/>
    </dgm:pt>
    <dgm:pt modelId="{13F58DE9-3EB4-44DA-B6C5-497C29BA7004}" type="pres">
      <dgm:prSet presAssocID="{F9954E47-E411-4CF7-BD6F-3D241F9E3AF4}" presName="composite" presStyleCnt="0"/>
      <dgm:spPr/>
    </dgm:pt>
    <dgm:pt modelId="{D22D079C-A125-4B66-BFB6-78D0E5ADDF23}" type="pres">
      <dgm:prSet presAssocID="{F9954E47-E411-4CF7-BD6F-3D241F9E3AF4}" presName="bgChev" presStyleLbl="node1" presStyleIdx="1" presStyleCnt="3"/>
      <dgm:spPr/>
    </dgm:pt>
    <dgm:pt modelId="{9B6FF22D-48F7-4626-ABB8-7332390F00FC}" type="pres">
      <dgm:prSet presAssocID="{F9954E47-E411-4CF7-BD6F-3D241F9E3AF4}" presName="txNode" presStyleLbl="fgAcc1" presStyleIdx="1" presStyleCnt="3">
        <dgm:presLayoutVars>
          <dgm:bulletEnabled val="1"/>
        </dgm:presLayoutVars>
      </dgm:prSet>
      <dgm:spPr/>
    </dgm:pt>
    <dgm:pt modelId="{2D57DAB8-46FB-4849-9E51-20AF09592686}" type="pres">
      <dgm:prSet presAssocID="{DDEDFDFA-40B8-4D2E-A229-1598071A043F}" presName="compositeSpace" presStyleCnt="0"/>
      <dgm:spPr/>
    </dgm:pt>
    <dgm:pt modelId="{E093ED15-62C1-41F0-A7DE-0E8C5A7F21FF}" type="pres">
      <dgm:prSet presAssocID="{252C7D51-D766-4B2C-ABD4-9CA37D98B642}" presName="composite" presStyleCnt="0"/>
      <dgm:spPr/>
    </dgm:pt>
    <dgm:pt modelId="{E6ACACBA-C898-4B1E-8142-A64B4B5CA9A3}" type="pres">
      <dgm:prSet presAssocID="{252C7D51-D766-4B2C-ABD4-9CA37D98B642}" presName="bgChev" presStyleLbl="node1" presStyleIdx="2" presStyleCnt="3"/>
      <dgm:spPr/>
    </dgm:pt>
    <dgm:pt modelId="{F08D6B60-3FB4-42CD-92C2-6D8F0078EB11}" type="pres">
      <dgm:prSet presAssocID="{252C7D51-D766-4B2C-ABD4-9CA37D98B642}" presName="txNode" presStyleLbl="fgAcc1" presStyleIdx="2" presStyleCnt="3">
        <dgm:presLayoutVars>
          <dgm:bulletEnabled val="1"/>
        </dgm:presLayoutVars>
      </dgm:prSet>
      <dgm:spPr/>
    </dgm:pt>
  </dgm:ptLst>
  <dgm:cxnLst>
    <dgm:cxn modelId="{9542AE21-7C94-4D61-A904-C553ACE2270F}" type="presOf" srcId="{5CBC85E4-5A56-4D76-8CC6-5A90C1151457}" destId="{6BB52D87-66F4-49A7-A43A-252F7D7A8A6F}" srcOrd="0" destOrd="0" presId="urn:microsoft.com/office/officeart/2005/8/layout/chevronAccent+Icon"/>
    <dgm:cxn modelId="{63343D3B-45CE-4DF5-8C16-07C6966F5120}" srcId="{5CBC85E4-5A56-4D76-8CC6-5A90C1151457}" destId="{F9954E47-E411-4CF7-BD6F-3D241F9E3AF4}" srcOrd="1" destOrd="0" parTransId="{5BFEC0E5-CCA1-4860-A0D3-4139E9168C99}" sibTransId="{DDEDFDFA-40B8-4D2E-A229-1598071A043F}"/>
    <dgm:cxn modelId="{300E9662-92BD-4D66-8821-9FC0223682A5}" srcId="{5CBC85E4-5A56-4D76-8CC6-5A90C1151457}" destId="{252C7D51-D766-4B2C-ABD4-9CA37D98B642}" srcOrd="2" destOrd="0" parTransId="{49B2D6BF-2850-4E8C-89BC-8BD50281E692}" sibTransId="{61B802D5-065D-4DE4-85B3-35D83CCBBA7F}"/>
    <dgm:cxn modelId="{1569846E-4331-4E33-A287-5DF5870EE6F4}" type="presOf" srcId="{252C7D51-D766-4B2C-ABD4-9CA37D98B642}" destId="{F08D6B60-3FB4-42CD-92C2-6D8F0078EB11}" srcOrd="0" destOrd="0" presId="urn:microsoft.com/office/officeart/2005/8/layout/chevronAccent+Icon"/>
    <dgm:cxn modelId="{D6842977-1A3C-4927-819F-BDD5ADC279C7}" type="presOf" srcId="{AD9D358A-4C13-43A8-8D6E-7E313920A498}" destId="{D1AD8D0E-6D24-449F-A51D-2EDBCA523579}" srcOrd="0" destOrd="0" presId="urn:microsoft.com/office/officeart/2005/8/layout/chevronAccent+Icon"/>
    <dgm:cxn modelId="{3AA365AE-602E-41D6-9228-989177ED070F}" srcId="{5CBC85E4-5A56-4D76-8CC6-5A90C1151457}" destId="{AD9D358A-4C13-43A8-8D6E-7E313920A498}" srcOrd="0" destOrd="0" parTransId="{42E51FF0-E687-4914-B0E8-AD6FF5636D4F}" sibTransId="{953B58F1-A18A-43D6-82C2-86E1A66FA9D0}"/>
    <dgm:cxn modelId="{86EF36CB-DA02-49BB-A988-829F78DD1047}" type="presOf" srcId="{F9954E47-E411-4CF7-BD6F-3D241F9E3AF4}" destId="{9B6FF22D-48F7-4626-ABB8-7332390F00FC}" srcOrd="0" destOrd="0" presId="urn:microsoft.com/office/officeart/2005/8/layout/chevronAccent+Icon"/>
    <dgm:cxn modelId="{3573F611-F58D-4031-840B-F9B08381F9CD}" type="presParOf" srcId="{6BB52D87-66F4-49A7-A43A-252F7D7A8A6F}" destId="{8EF17373-EC8D-4A93-A871-C1C452145EFC}" srcOrd="0" destOrd="0" presId="urn:microsoft.com/office/officeart/2005/8/layout/chevronAccent+Icon"/>
    <dgm:cxn modelId="{E72FC3A7-08C1-4BC4-A013-7C484D33117B}" type="presParOf" srcId="{8EF17373-EC8D-4A93-A871-C1C452145EFC}" destId="{F0191655-56F3-4D49-9225-756CF2AE594F}" srcOrd="0" destOrd="0" presId="urn:microsoft.com/office/officeart/2005/8/layout/chevronAccent+Icon"/>
    <dgm:cxn modelId="{6D418D10-D2B8-4952-AF47-72CAF8CCCF25}" type="presParOf" srcId="{8EF17373-EC8D-4A93-A871-C1C452145EFC}" destId="{D1AD8D0E-6D24-449F-A51D-2EDBCA523579}" srcOrd="1" destOrd="0" presId="urn:microsoft.com/office/officeart/2005/8/layout/chevronAccent+Icon"/>
    <dgm:cxn modelId="{900E8E06-2D60-43FF-81BF-C116528D8167}" type="presParOf" srcId="{6BB52D87-66F4-49A7-A43A-252F7D7A8A6F}" destId="{873B16FA-E1E6-4848-8AAF-63C9075A0B70}" srcOrd="1" destOrd="0" presId="urn:microsoft.com/office/officeart/2005/8/layout/chevronAccent+Icon"/>
    <dgm:cxn modelId="{1E5F1932-7572-4E55-A151-99CAD11E36B3}" type="presParOf" srcId="{6BB52D87-66F4-49A7-A43A-252F7D7A8A6F}" destId="{13F58DE9-3EB4-44DA-B6C5-497C29BA7004}" srcOrd="2" destOrd="0" presId="urn:microsoft.com/office/officeart/2005/8/layout/chevronAccent+Icon"/>
    <dgm:cxn modelId="{EF5ADB69-E238-4807-A2FB-0E3FBDD75F8D}" type="presParOf" srcId="{13F58DE9-3EB4-44DA-B6C5-497C29BA7004}" destId="{D22D079C-A125-4B66-BFB6-78D0E5ADDF23}" srcOrd="0" destOrd="0" presId="urn:microsoft.com/office/officeart/2005/8/layout/chevronAccent+Icon"/>
    <dgm:cxn modelId="{07DBA99E-DDAE-4D0A-9A44-056C50715A3A}" type="presParOf" srcId="{13F58DE9-3EB4-44DA-B6C5-497C29BA7004}" destId="{9B6FF22D-48F7-4626-ABB8-7332390F00FC}" srcOrd="1" destOrd="0" presId="urn:microsoft.com/office/officeart/2005/8/layout/chevronAccent+Icon"/>
    <dgm:cxn modelId="{65E5D94C-0182-4AE3-B3C3-AB2524536094}" type="presParOf" srcId="{6BB52D87-66F4-49A7-A43A-252F7D7A8A6F}" destId="{2D57DAB8-46FB-4849-9E51-20AF09592686}" srcOrd="3" destOrd="0" presId="urn:microsoft.com/office/officeart/2005/8/layout/chevronAccent+Icon"/>
    <dgm:cxn modelId="{44BE70B8-F49C-4F5D-BDEB-7E3C20057AB1}" type="presParOf" srcId="{6BB52D87-66F4-49A7-A43A-252F7D7A8A6F}" destId="{E093ED15-62C1-41F0-A7DE-0E8C5A7F21FF}" srcOrd="4" destOrd="0" presId="urn:microsoft.com/office/officeart/2005/8/layout/chevronAccent+Icon"/>
    <dgm:cxn modelId="{E0834A72-AE13-4221-A90E-B79E3CC54BD9}" type="presParOf" srcId="{E093ED15-62C1-41F0-A7DE-0E8C5A7F21FF}" destId="{E6ACACBA-C898-4B1E-8142-A64B4B5CA9A3}" srcOrd="0" destOrd="0" presId="urn:microsoft.com/office/officeart/2005/8/layout/chevronAccent+Icon"/>
    <dgm:cxn modelId="{7C39235B-FE87-4FA8-94AA-DC32C182BB56}" type="presParOf" srcId="{E093ED15-62C1-41F0-A7DE-0E8C5A7F21FF}" destId="{F08D6B60-3FB4-42CD-92C2-6D8F0078EB11}"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3C7004-A988-4C45-8637-C1CD6E0039AB}"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FAA2AB9D-11A6-4567-8021-0EEFF8B4A042}">
      <dgm:prSet phldrT="[Text]"/>
      <dgm:spPr/>
      <dgm:t>
        <a:bodyPr/>
        <a:lstStyle/>
        <a:p>
          <a:r>
            <a:rPr lang="en-US"/>
            <a:t>Public comment</a:t>
          </a:r>
        </a:p>
      </dgm:t>
    </dgm:pt>
    <dgm:pt modelId="{EFB7894E-46C4-48CC-8EAB-56D71F4D9E8C}" type="parTrans" cxnId="{63615354-2844-40BC-985F-FD38B93FDC7D}">
      <dgm:prSet/>
      <dgm:spPr/>
      <dgm:t>
        <a:bodyPr/>
        <a:lstStyle/>
        <a:p>
          <a:endParaRPr lang="en-US"/>
        </a:p>
      </dgm:t>
    </dgm:pt>
    <dgm:pt modelId="{20B296B5-ADE1-423E-B1AE-6F90AB813AC0}" type="sibTrans" cxnId="{63615354-2844-40BC-985F-FD38B93FDC7D}">
      <dgm:prSet/>
      <dgm:spPr/>
      <dgm:t>
        <a:bodyPr/>
        <a:lstStyle/>
        <a:p>
          <a:endParaRPr lang="en-US"/>
        </a:p>
      </dgm:t>
    </dgm:pt>
    <dgm:pt modelId="{2011C707-7C65-4DF8-95D9-D799167D7816}">
      <dgm:prSet phldrT="[Text]"/>
      <dgm:spPr/>
      <dgm:t>
        <a:bodyPr/>
        <a:lstStyle/>
        <a:p>
          <a:r>
            <a:rPr lang="en-US" dirty="0"/>
            <a:t>Revised recommendations</a:t>
          </a:r>
        </a:p>
      </dgm:t>
    </dgm:pt>
    <dgm:pt modelId="{4DCA6F09-64F9-4F85-B70B-C3E72E12C70C}" type="parTrans" cxnId="{6F334ABF-EE0F-4F2F-B73E-0410E8DF3B06}">
      <dgm:prSet/>
      <dgm:spPr/>
      <dgm:t>
        <a:bodyPr/>
        <a:lstStyle/>
        <a:p>
          <a:endParaRPr lang="en-US"/>
        </a:p>
      </dgm:t>
    </dgm:pt>
    <dgm:pt modelId="{01A342A1-603A-4F90-8C7F-755DFC7FACCE}" type="sibTrans" cxnId="{6F334ABF-EE0F-4F2F-B73E-0410E8DF3B06}">
      <dgm:prSet/>
      <dgm:spPr/>
      <dgm:t>
        <a:bodyPr/>
        <a:lstStyle/>
        <a:p>
          <a:endParaRPr lang="en-US"/>
        </a:p>
      </dgm:t>
    </dgm:pt>
    <dgm:pt modelId="{316EFA0E-A6EA-44C2-A8B1-F58A6F2B95C7}">
      <dgm:prSet phldrT="[Text]"/>
      <dgm:spPr/>
      <dgm:t>
        <a:bodyPr/>
        <a:lstStyle/>
        <a:p>
          <a:r>
            <a:rPr lang="en-US" dirty="0"/>
            <a:t>Final recommendations</a:t>
          </a:r>
        </a:p>
      </dgm:t>
    </dgm:pt>
    <dgm:pt modelId="{1B6B33E5-1E11-47B2-B332-B46B7FC4D4A3}" type="parTrans" cxnId="{EA37BA00-5E24-4D3E-87E0-56C568EF906E}">
      <dgm:prSet/>
      <dgm:spPr/>
      <dgm:t>
        <a:bodyPr/>
        <a:lstStyle/>
        <a:p>
          <a:endParaRPr lang="en-US"/>
        </a:p>
      </dgm:t>
    </dgm:pt>
    <dgm:pt modelId="{447AA24B-CCE4-4845-B4AD-6AB4160F6EC7}" type="sibTrans" cxnId="{EA37BA00-5E24-4D3E-87E0-56C568EF906E}">
      <dgm:prSet/>
      <dgm:spPr/>
      <dgm:t>
        <a:bodyPr/>
        <a:lstStyle/>
        <a:p>
          <a:endParaRPr lang="en-US"/>
        </a:p>
      </dgm:t>
    </dgm:pt>
    <dgm:pt modelId="{DC56A237-931D-4F65-8BF1-BD3AB662B17C}" type="pres">
      <dgm:prSet presAssocID="{573C7004-A988-4C45-8637-C1CD6E0039AB}" presName="Name0" presStyleCnt="0">
        <dgm:presLayoutVars>
          <dgm:dir/>
          <dgm:resizeHandles val="exact"/>
        </dgm:presLayoutVars>
      </dgm:prSet>
      <dgm:spPr/>
    </dgm:pt>
    <dgm:pt modelId="{EAEB58E1-BFEF-4490-AA4B-47339A5DC3DD}" type="pres">
      <dgm:prSet presAssocID="{FAA2AB9D-11A6-4567-8021-0EEFF8B4A042}" presName="composite" presStyleCnt="0"/>
      <dgm:spPr/>
    </dgm:pt>
    <dgm:pt modelId="{5B8AC0C3-80C4-46B0-9F34-D82A9B7AA1E2}" type="pres">
      <dgm:prSet presAssocID="{FAA2AB9D-11A6-4567-8021-0EEFF8B4A042}" presName="bgChev" presStyleLbl="node1" presStyleIdx="0" presStyleCnt="3"/>
      <dgm:spPr/>
    </dgm:pt>
    <dgm:pt modelId="{4C6CCC47-88E7-4450-A60A-CA4AE8853CFC}" type="pres">
      <dgm:prSet presAssocID="{FAA2AB9D-11A6-4567-8021-0EEFF8B4A042}" presName="txNode" presStyleLbl="fgAcc1" presStyleIdx="0" presStyleCnt="3">
        <dgm:presLayoutVars>
          <dgm:bulletEnabled val="1"/>
        </dgm:presLayoutVars>
      </dgm:prSet>
      <dgm:spPr/>
    </dgm:pt>
    <dgm:pt modelId="{4C04CE85-9B8C-4AB3-848C-22E95BF5F574}" type="pres">
      <dgm:prSet presAssocID="{20B296B5-ADE1-423E-B1AE-6F90AB813AC0}" presName="compositeSpace" presStyleCnt="0"/>
      <dgm:spPr/>
    </dgm:pt>
    <dgm:pt modelId="{F9DCECA9-41B4-45CA-A9CA-42AE1943B60A}" type="pres">
      <dgm:prSet presAssocID="{2011C707-7C65-4DF8-95D9-D799167D7816}" presName="composite" presStyleCnt="0"/>
      <dgm:spPr/>
    </dgm:pt>
    <dgm:pt modelId="{71928D15-18D5-4474-A318-1A0378682607}" type="pres">
      <dgm:prSet presAssocID="{2011C707-7C65-4DF8-95D9-D799167D7816}" presName="bgChev" presStyleLbl="node1" presStyleIdx="1" presStyleCnt="3"/>
      <dgm:spPr/>
    </dgm:pt>
    <dgm:pt modelId="{39956C9D-1B04-4451-A354-1313A2AD53B0}" type="pres">
      <dgm:prSet presAssocID="{2011C707-7C65-4DF8-95D9-D799167D7816}" presName="txNode" presStyleLbl="fgAcc1" presStyleIdx="1" presStyleCnt="3">
        <dgm:presLayoutVars>
          <dgm:bulletEnabled val="1"/>
        </dgm:presLayoutVars>
      </dgm:prSet>
      <dgm:spPr/>
    </dgm:pt>
    <dgm:pt modelId="{FFB9DDF3-8CB2-48AE-A714-8D95FFA0BADF}" type="pres">
      <dgm:prSet presAssocID="{01A342A1-603A-4F90-8C7F-755DFC7FACCE}" presName="compositeSpace" presStyleCnt="0"/>
      <dgm:spPr/>
    </dgm:pt>
    <dgm:pt modelId="{970E33FD-2E39-4117-9599-9F0DF1EC2E51}" type="pres">
      <dgm:prSet presAssocID="{316EFA0E-A6EA-44C2-A8B1-F58A6F2B95C7}" presName="composite" presStyleCnt="0"/>
      <dgm:spPr/>
    </dgm:pt>
    <dgm:pt modelId="{377F7724-E84D-4376-8D5D-6A79C496690A}" type="pres">
      <dgm:prSet presAssocID="{316EFA0E-A6EA-44C2-A8B1-F58A6F2B95C7}" presName="bgChev" presStyleLbl="node1" presStyleIdx="2" presStyleCnt="3"/>
      <dgm:spPr/>
    </dgm:pt>
    <dgm:pt modelId="{3B0AAE40-BD6A-4594-A655-8AC79A2EE110}" type="pres">
      <dgm:prSet presAssocID="{316EFA0E-A6EA-44C2-A8B1-F58A6F2B95C7}" presName="txNode" presStyleLbl="fgAcc1" presStyleIdx="2" presStyleCnt="3">
        <dgm:presLayoutVars>
          <dgm:bulletEnabled val="1"/>
        </dgm:presLayoutVars>
      </dgm:prSet>
      <dgm:spPr/>
    </dgm:pt>
  </dgm:ptLst>
  <dgm:cxnLst>
    <dgm:cxn modelId="{EA37BA00-5E24-4D3E-87E0-56C568EF906E}" srcId="{573C7004-A988-4C45-8637-C1CD6E0039AB}" destId="{316EFA0E-A6EA-44C2-A8B1-F58A6F2B95C7}" srcOrd="2" destOrd="0" parTransId="{1B6B33E5-1E11-47B2-B332-B46B7FC4D4A3}" sibTransId="{447AA24B-CCE4-4845-B4AD-6AB4160F6EC7}"/>
    <dgm:cxn modelId="{3DA8931D-6888-4D91-B639-D7255C6D932E}" type="presOf" srcId="{573C7004-A988-4C45-8637-C1CD6E0039AB}" destId="{DC56A237-931D-4F65-8BF1-BD3AB662B17C}" srcOrd="0" destOrd="0" presId="urn:microsoft.com/office/officeart/2005/8/layout/chevronAccent+Icon"/>
    <dgm:cxn modelId="{06FC771E-29B6-4DDB-844C-3F115D094DF4}" type="presOf" srcId="{2011C707-7C65-4DF8-95D9-D799167D7816}" destId="{39956C9D-1B04-4451-A354-1313A2AD53B0}" srcOrd="0" destOrd="0" presId="urn:microsoft.com/office/officeart/2005/8/layout/chevronAccent+Icon"/>
    <dgm:cxn modelId="{63615354-2844-40BC-985F-FD38B93FDC7D}" srcId="{573C7004-A988-4C45-8637-C1CD6E0039AB}" destId="{FAA2AB9D-11A6-4567-8021-0EEFF8B4A042}" srcOrd="0" destOrd="0" parTransId="{EFB7894E-46C4-48CC-8EAB-56D71F4D9E8C}" sibTransId="{20B296B5-ADE1-423E-B1AE-6F90AB813AC0}"/>
    <dgm:cxn modelId="{5770CC57-624C-49DE-BAA3-4F0A7B468D04}" type="presOf" srcId="{316EFA0E-A6EA-44C2-A8B1-F58A6F2B95C7}" destId="{3B0AAE40-BD6A-4594-A655-8AC79A2EE110}" srcOrd="0" destOrd="0" presId="urn:microsoft.com/office/officeart/2005/8/layout/chevronAccent+Icon"/>
    <dgm:cxn modelId="{6F334ABF-EE0F-4F2F-B73E-0410E8DF3B06}" srcId="{573C7004-A988-4C45-8637-C1CD6E0039AB}" destId="{2011C707-7C65-4DF8-95D9-D799167D7816}" srcOrd="1" destOrd="0" parTransId="{4DCA6F09-64F9-4F85-B70B-C3E72E12C70C}" sibTransId="{01A342A1-603A-4F90-8C7F-755DFC7FACCE}"/>
    <dgm:cxn modelId="{A3262CD4-A1D5-4B92-A9DE-22BFA2E2424E}" type="presOf" srcId="{FAA2AB9D-11A6-4567-8021-0EEFF8B4A042}" destId="{4C6CCC47-88E7-4450-A60A-CA4AE8853CFC}" srcOrd="0" destOrd="0" presId="urn:microsoft.com/office/officeart/2005/8/layout/chevronAccent+Icon"/>
    <dgm:cxn modelId="{9A22C305-6659-4E12-A8F0-E26A0965126E}" type="presParOf" srcId="{DC56A237-931D-4F65-8BF1-BD3AB662B17C}" destId="{EAEB58E1-BFEF-4490-AA4B-47339A5DC3DD}" srcOrd="0" destOrd="0" presId="urn:microsoft.com/office/officeart/2005/8/layout/chevronAccent+Icon"/>
    <dgm:cxn modelId="{8B1385CA-6B4A-44F0-9927-80460DD541B9}" type="presParOf" srcId="{EAEB58E1-BFEF-4490-AA4B-47339A5DC3DD}" destId="{5B8AC0C3-80C4-46B0-9F34-D82A9B7AA1E2}" srcOrd="0" destOrd="0" presId="urn:microsoft.com/office/officeart/2005/8/layout/chevronAccent+Icon"/>
    <dgm:cxn modelId="{DA128A32-DC81-41C8-9B72-90781A7C0C6A}" type="presParOf" srcId="{EAEB58E1-BFEF-4490-AA4B-47339A5DC3DD}" destId="{4C6CCC47-88E7-4450-A60A-CA4AE8853CFC}" srcOrd="1" destOrd="0" presId="urn:microsoft.com/office/officeart/2005/8/layout/chevronAccent+Icon"/>
    <dgm:cxn modelId="{453A9FBA-3B9C-45D0-BCD0-7A8ECE1F5EC7}" type="presParOf" srcId="{DC56A237-931D-4F65-8BF1-BD3AB662B17C}" destId="{4C04CE85-9B8C-4AB3-848C-22E95BF5F574}" srcOrd="1" destOrd="0" presId="urn:microsoft.com/office/officeart/2005/8/layout/chevronAccent+Icon"/>
    <dgm:cxn modelId="{48029335-488D-4B11-9CB5-D7A81D624BFD}" type="presParOf" srcId="{DC56A237-931D-4F65-8BF1-BD3AB662B17C}" destId="{F9DCECA9-41B4-45CA-A9CA-42AE1943B60A}" srcOrd="2" destOrd="0" presId="urn:microsoft.com/office/officeart/2005/8/layout/chevronAccent+Icon"/>
    <dgm:cxn modelId="{B243DA39-F375-4416-8D55-D28F684EC242}" type="presParOf" srcId="{F9DCECA9-41B4-45CA-A9CA-42AE1943B60A}" destId="{71928D15-18D5-4474-A318-1A0378682607}" srcOrd="0" destOrd="0" presId="urn:microsoft.com/office/officeart/2005/8/layout/chevronAccent+Icon"/>
    <dgm:cxn modelId="{98C5AADA-0BB8-4F54-BAC9-A83E84984FC3}" type="presParOf" srcId="{F9DCECA9-41B4-45CA-A9CA-42AE1943B60A}" destId="{39956C9D-1B04-4451-A354-1313A2AD53B0}" srcOrd="1" destOrd="0" presId="urn:microsoft.com/office/officeart/2005/8/layout/chevronAccent+Icon"/>
    <dgm:cxn modelId="{4BBED784-0CBE-4B8B-9B14-E0F3B2AFC377}" type="presParOf" srcId="{DC56A237-931D-4F65-8BF1-BD3AB662B17C}" destId="{FFB9DDF3-8CB2-48AE-A714-8D95FFA0BADF}" srcOrd="3" destOrd="0" presId="urn:microsoft.com/office/officeart/2005/8/layout/chevronAccent+Icon"/>
    <dgm:cxn modelId="{3FCF9229-4970-4BFE-8FC5-084D3D898763}" type="presParOf" srcId="{DC56A237-931D-4F65-8BF1-BD3AB662B17C}" destId="{970E33FD-2E39-4117-9599-9F0DF1EC2E51}" srcOrd="4" destOrd="0" presId="urn:microsoft.com/office/officeart/2005/8/layout/chevronAccent+Icon"/>
    <dgm:cxn modelId="{18EE9987-A644-4D97-81C7-6DECD575BA2E}" type="presParOf" srcId="{970E33FD-2E39-4117-9599-9F0DF1EC2E51}" destId="{377F7724-E84D-4376-8D5D-6A79C496690A}" srcOrd="0" destOrd="0" presId="urn:microsoft.com/office/officeart/2005/8/layout/chevronAccent+Icon"/>
    <dgm:cxn modelId="{0FB22094-F1B5-4DAD-91F9-1AE5F2059711}" type="presParOf" srcId="{970E33FD-2E39-4117-9599-9F0DF1EC2E51}" destId="{3B0AAE40-BD6A-4594-A655-8AC79A2EE110}" srcOrd="1" destOrd="0" presId="urn:microsoft.com/office/officeart/2005/8/layout/chevronAccen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BC85E4-5A56-4D76-8CC6-5A90C1151457}"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AD9D358A-4C13-43A8-8D6E-7E313920A498}">
      <dgm:prSet phldrT="[Text]"/>
      <dgm:spPr/>
      <dgm:t>
        <a:bodyPr/>
        <a:lstStyle/>
        <a:p>
          <a:r>
            <a:rPr lang="en-US" dirty="0"/>
            <a:t>Present recommendations</a:t>
          </a:r>
        </a:p>
      </dgm:t>
    </dgm:pt>
    <dgm:pt modelId="{42E51FF0-E687-4914-B0E8-AD6FF5636D4F}" type="parTrans" cxnId="{3AA365AE-602E-41D6-9228-989177ED070F}">
      <dgm:prSet/>
      <dgm:spPr/>
      <dgm:t>
        <a:bodyPr/>
        <a:lstStyle/>
        <a:p>
          <a:endParaRPr lang="en-US"/>
        </a:p>
      </dgm:t>
    </dgm:pt>
    <dgm:pt modelId="{953B58F1-A18A-43D6-82C2-86E1A66FA9D0}" type="sibTrans" cxnId="{3AA365AE-602E-41D6-9228-989177ED070F}">
      <dgm:prSet/>
      <dgm:spPr/>
      <dgm:t>
        <a:bodyPr/>
        <a:lstStyle/>
        <a:p>
          <a:endParaRPr lang="en-US"/>
        </a:p>
      </dgm:t>
    </dgm:pt>
    <dgm:pt modelId="{F9954E47-E411-4CF7-BD6F-3D241F9E3AF4}">
      <dgm:prSet phldrT="[Text]"/>
      <dgm:spPr/>
      <dgm:t>
        <a:bodyPr/>
        <a:lstStyle/>
        <a:p>
          <a:r>
            <a:rPr lang="en-US" dirty="0"/>
            <a:t>Committee feedback</a:t>
          </a:r>
        </a:p>
      </dgm:t>
    </dgm:pt>
    <dgm:pt modelId="{5BFEC0E5-CCA1-4860-A0D3-4139E9168C99}" type="parTrans" cxnId="{63343D3B-45CE-4DF5-8C16-07C6966F5120}">
      <dgm:prSet/>
      <dgm:spPr/>
      <dgm:t>
        <a:bodyPr/>
        <a:lstStyle/>
        <a:p>
          <a:endParaRPr lang="en-US"/>
        </a:p>
      </dgm:t>
    </dgm:pt>
    <dgm:pt modelId="{DDEDFDFA-40B8-4D2E-A229-1598071A043F}" type="sibTrans" cxnId="{63343D3B-45CE-4DF5-8C16-07C6966F5120}">
      <dgm:prSet/>
      <dgm:spPr/>
      <dgm:t>
        <a:bodyPr/>
        <a:lstStyle/>
        <a:p>
          <a:endParaRPr lang="en-US"/>
        </a:p>
      </dgm:t>
    </dgm:pt>
    <dgm:pt modelId="{252C7D51-D766-4B2C-ABD4-9CA37D98B642}">
      <dgm:prSet phldrT="[Text]"/>
      <dgm:spPr/>
      <dgm:t>
        <a:bodyPr/>
        <a:lstStyle/>
        <a:p>
          <a:r>
            <a:rPr lang="en-US" dirty="0"/>
            <a:t>Community engagement</a:t>
          </a:r>
        </a:p>
      </dgm:t>
    </dgm:pt>
    <dgm:pt modelId="{49B2D6BF-2850-4E8C-89BC-8BD50281E692}" type="parTrans" cxnId="{300E9662-92BD-4D66-8821-9FC0223682A5}">
      <dgm:prSet/>
      <dgm:spPr/>
      <dgm:t>
        <a:bodyPr/>
        <a:lstStyle/>
        <a:p>
          <a:endParaRPr lang="en-US"/>
        </a:p>
      </dgm:t>
    </dgm:pt>
    <dgm:pt modelId="{61B802D5-065D-4DE4-85B3-35D83CCBBA7F}" type="sibTrans" cxnId="{300E9662-92BD-4D66-8821-9FC0223682A5}">
      <dgm:prSet/>
      <dgm:spPr/>
      <dgm:t>
        <a:bodyPr/>
        <a:lstStyle/>
        <a:p>
          <a:endParaRPr lang="en-US"/>
        </a:p>
      </dgm:t>
    </dgm:pt>
    <dgm:pt modelId="{6BB52D87-66F4-49A7-A43A-252F7D7A8A6F}" type="pres">
      <dgm:prSet presAssocID="{5CBC85E4-5A56-4D76-8CC6-5A90C1151457}" presName="Name0" presStyleCnt="0">
        <dgm:presLayoutVars>
          <dgm:dir/>
          <dgm:resizeHandles val="exact"/>
        </dgm:presLayoutVars>
      </dgm:prSet>
      <dgm:spPr/>
    </dgm:pt>
    <dgm:pt modelId="{8EF17373-EC8D-4A93-A871-C1C452145EFC}" type="pres">
      <dgm:prSet presAssocID="{AD9D358A-4C13-43A8-8D6E-7E313920A498}" presName="composite" presStyleCnt="0"/>
      <dgm:spPr/>
    </dgm:pt>
    <dgm:pt modelId="{F0191655-56F3-4D49-9225-756CF2AE594F}" type="pres">
      <dgm:prSet presAssocID="{AD9D358A-4C13-43A8-8D6E-7E313920A498}" presName="bgChev" presStyleLbl="node1" presStyleIdx="0" presStyleCnt="3"/>
      <dgm:spPr/>
    </dgm:pt>
    <dgm:pt modelId="{D1AD8D0E-6D24-449F-A51D-2EDBCA523579}" type="pres">
      <dgm:prSet presAssocID="{AD9D358A-4C13-43A8-8D6E-7E313920A498}" presName="txNode" presStyleLbl="fgAcc1" presStyleIdx="0" presStyleCnt="3">
        <dgm:presLayoutVars>
          <dgm:bulletEnabled val="1"/>
        </dgm:presLayoutVars>
      </dgm:prSet>
      <dgm:spPr/>
    </dgm:pt>
    <dgm:pt modelId="{873B16FA-E1E6-4848-8AAF-63C9075A0B70}" type="pres">
      <dgm:prSet presAssocID="{953B58F1-A18A-43D6-82C2-86E1A66FA9D0}" presName="compositeSpace" presStyleCnt="0"/>
      <dgm:spPr/>
    </dgm:pt>
    <dgm:pt modelId="{13F58DE9-3EB4-44DA-B6C5-497C29BA7004}" type="pres">
      <dgm:prSet presAssocID="{F9954E47-E411-4CF7-BD6F-3D241F9E3AF4}" presName="composite" presStyleCnt="0"/>
      <dgm:spPr/>
    </dgm:pt>
    <dgm:pt modelId="{D22D079C-A125-4B66-BFB6-78D0E5ADDF23}" type="pres">
      <dgm:prSet presAssocID="{F9954E47-E411-4CF7-BD6F-3D241F9E3AF4}" presName="bgChev" presStyleLbl="node1" presStyleIdx="1" presStyleCnt="3"/>
      <dgm:spPr/>
    </dgm:pt>
    <dgm:pt modelId="{9B6FF22D-48F7-4626-ABB8-7332390F00FC}" type="pres">
      <dgm:prSet presAssocID="{F9954E47-E411-4CF7-BD6F-3D241F9E3AF4}" presName="txNode" presStyleLbl="fgAcc1" presStyleIdx="1" presStyleCnt="3">
        <dgm:presLayoutVars>
          <dgm:bulletEnabled val="1"/>
        </dgm:presLayoutVars>
      </dgm:prSet>
      <dgm:spPr/>
    </dgm:pt>
    <dgm:pt modelId="{2D57DAB8-46FB-4849-9E51-20AF09592686}" type="pres">
      <dgm:prSet presAssocID="{DDEDFDFA-40B8-4D2E-A229-1598071A043F}" presName="compositeSpace" presStyleCnt="0"/>
      <dgm:spPr/>
    </dgm:pt>
    <dgm:pt modelId="{E093ED15-62C1-41F0-A7DE-0E8C5A7F21FF}" type="pres">
      <dgm:prSet presAssocID="{252C7D51-D766-4B2C-ABD4-9CA37D98B642}" presName="composite" presStyleCnt="0"/>
      <dgm:spPr/>
    </dgm:pt>
    <dgm:pt modelId="{E6ACACBA-C898-4B1E-8142-A64B4B5CA9A3}" type="pres">
      <dgm:prSet presAssocID="{252C7D51-D766-4B2C-ABD4-9CA37D98B642}" presName="bgChev" presStyleLbl="node1" presStyleIdx="2" presStyleCnt="3"/>
      <dgm:spPr/>
    </dgm:pt>
    <dgm:pt modelId="{F08D6B60-3FB4-42CD-92C2-6D8F0078EB11}" type="pres">
      <dgm:prSet presAssocID="{252C7D51-D766-4B2C-ABD4-9CA37D98B642}" presName="txNode" presStyleLbl="fgAcc1" presStyleIdx="2" presStyleCnt="3">
        <dgm:presLayoutVars>
          <dgm:bulletEnabled val="1"/>
        </dgm:presLayoutVars>
      </dgm:prSet>
      <dgm:spPr/>
    </dgm:pt>
  </dgm:ptLst>
  <dgm:cxnLst>
    <dgm:cxn modelId="{9542AE21-7C94-4D61-A904-C553ACE2270F}" type="presOf" srcId="{5CBC85E4-5A56-4D76-8CC6-5A90C1151457}" destId="{6BB52D87-66F4-49A7-A43A-252F7D7A8A6F}" srcOrd="0" destOrd="0" presId="urn:microsoft.com/office/officeart/2005/8/layout/chevronAccent+Icon"/>
    <dgm:cxn modelId="{63343D3B-45CE-4DF5-8C16-07C6966F5120}" srcId="{5CBC85E4-5A56-4D76-8CC6-5A90C1151457}" destId="{F9954E47-E411-4CF7-BD6F-3D241F9E3AF4}" srcOrd="1" destOrd="0" parTransId="{5BFEC0E5-CCA1-4860-A0D3-4139E9168C99}" sibTransId="{DDEDFDFA-40B8-4D2E-A229-1598071A043F}"/>
    <dgm:cxn modelId="{300E9662-92BD-4D66-8821-9FC0223682A5}" srcId="{5CBC85E4-5A56-4D76-8CC6-5A90C1151457}" destId="{252C7D51-D766-4B2C-ABD4-9CA37D98B642}" srcOrd="2" destOrd="0" parTransId="{49B2D6BF-2850-4E8C-89BC-8BD50281E692}" sibTransId="{61B802D5-065D-4DE4-85B3-35D83CCBBA7F}"/>
    <dgm:cxn modelId="{1569846E-4331-4E33-A287-5DF5870EE6F4}" type="presOf" srcId="{252C7D51-D766-4B2C-ABD4-9CA37D98B642}" destId="{F08D6B60-3FB4-42CD-92C2-6D8F0078EB11}" srcOrd="0" destOrd="0" presId="urn:microsoft.com/office/officeart/2005/8/layout/chevronAccent+Icon"/>
    <dgm:cxn modelId="{D6842977-1A3C-4927-819F-BDD5ADC279C7}" type="presOf" srcId="{AD9D358A-4C13-43A8-8D6E-7E313920A498}" destId="{D1AD8D0E-6D24-449F-A51D-2EDBCA523579}" srcOrd="0" destOrd="0" presId="urn:microsoft.com/office/officeart/2005/8/layout/chevronAccent+Icon"/>
    <dgm:cxn modelId="{3AA365AE-602E-41D6-9228-989177ED070F}" srcId="{5CBC85E4-5A56-4D76-8CC6-5A90C1151457}" destId="{AD9D358A-4C13-43A8-8D6E-7E313920A498}" srcOrd="0" destOrd="0" parTransId="{42E51FF0-E687-4914-B0E8-AD6FF5636D4F}" sibTransId="{953B58F1-A18A-43D6-82C2-86E1A66FA9D0}"/>
    <dgm:cxn modelId="{86EF36CB-DA02-49BB-A988-829F78DD1047}" type="presOf" srcId="{F9954E47-E411-4CF7-BD6F-3D241F9E3AF4}" destId="{9B6FF22D-48F7-4626-ABB8-7332390F00FC}" srcOrd="0" destOrd="0" presId="urn:microsoft.com/office/officeart/2005/8/layout/chevronAccent+Icon"/>
    <dgm:cxn modelId="{3573F611-F58D-4031-840B-F9B08381F9CD}" type="presParOf" srcId="{6BB52D87-66F4-49A7-A43A-252F7D7A8A6F}" destId="{8EF17373-EC8D-4A93-A871-C1C452145EFC}" srcOrd="0" destOrd="0" presId="urn:microsoft.com/office/officeart/2005/8/layout/chevronAccent+Icon"/>
    <dgm:cxn modelId="{E72FC3A7-08C1-4BC4-A013-7C484D33117B}" type="presParOf" srcId="{8EF17373-EC8D-4A93-A871-C1C452145EFC}" destId="{F0191655-56F3-4D49-9225-756CF2AE594F}" srcOrd="0" destOrd="0" presId="urn:microsoft.com/office/officeart/2005/8/layout/chevronAccent+Icon"/>
    <dgm:cxn modelId="{6D418D10-D2B8-4952-AF47-72CAF8CCCF25}" type="presParOf" srcId="{8EF17373-EC8D-4A93-A871-C1C452145EFC}" destId="{D1AD8D0E-6D24-449F-A51D-2EDBCA523579}" srcOrd="1" destOrd="0" presId="urn:microsoft.com/office/officeart/2005/8/layout/chevronAccent+Icon"/>
    <dgm:cxn modelId="{900E8E06-2D60-43FF-81BF-C116528D8167}" type="presParOf" srcId="{6BB52D87-66F4-49A7-A43A-252F7D7A8A6F}" destId="{873B16FA-E1E6-4848-8AAF-63C9075A0B70}" srcOrd="1" destOrd="0" presId="urn:microsoft.com/office/officeart/2005/8/layout/chevronAccent+Icon"/>
    <dgm:cxn modelId="{1E5F1932-7572-4E55-A151-99CAD11E36B3}" type="presParOf" srcId="{6BB52D87-66F4-49A7-A43A-252F7D7A8A6F}" destId="{13F58DE9-3EB4-44DA-B6C5-497C29BA7004}" srcOrd="2" destOrd="0" presId="urn:microsoft.com/office/officeart/2005/8/layout/chevronAccent+Icon"/>
    <dgm:cxn modelId="{EF5ADB69-E238-4807-A2FB-0E3FBDD75F8D}" type="presParOf" srcId="{13F58DE9-3EB4-44DA-B6C5-497C29BA7004}" destId="{D22D079C-A125-4B66-BFB6-78D0E5ADDF23}" srcOrd="0" destOrd="0" presId="urn:microsoft.com/office/officeart/2005/8/layout/chevronAccent+Icon"/>
    <dgm:cxn modelId="{07DBA99E-DDAE-4D0A-9A44-056C50715A3A}" type="presParOf" srcId="{13F58DE9-3EB4-44DA-B6C5-497C29BA7004}" destId="{9B6FF22D-48F7-4626-ABB8-7332390F00FC}" srcOrd="1" destOrd="0" presId="urn:microsoft.com/office/officeart/2005/8/layout/chevronAccent+Icon"/>
    <dgm:cxn modelId="{65E5D94C-0182-4AE3-B3C3-AB2524536094}" type="presParOf" srcId="{6BB52D87-66F4-49A7-A43A-252F7D7A8A6F}" destId="{2D57DAB8-46FB-4849-9E51-20AF09592686}" srcOrd="3" destOrd="0" presId="urn:microsoft.com/office/officeart/2005/8/layout/chevronAccent+Icon"/>
    <dgm:cxn modelId="{44BE70B8-F49C-4F5D-BDEB-7E3C20057AB1}" type="presParOf" srcId="{6BB52D87-66F4-49A7-A43A-252F7D7A8A6F}" destId="{E093ED15-62C1-41F0-A7DE-0E8C5A7F21FF}" srcOrd="4" destOrd="0" presId="urn:microsoft.com/office/officeart/2005/8/layout/chevronAccent+Icon"/>
    <dgm:cxn modelId="{E0834A72-AE13-4221-A90E-B79E3CC54BD9}" type="presParOf" srcId="{E093ED15-62C1-41F0-A7DE-0E8C5A7F21FF}" destId="{E6ACACBA-C898-4B1E-8142-A64B4B5CA9A3}" srcOrd="0" destOrd="0" presId="urn:microsoft.com/office/officeart/2005/8/layout/chevronAccent+Icon"/>
    <dgm:cxn modelId="{7C39235B-FE87-4FA8-94AA-DC32C182BB56}" type="presParOf" srcId="{E093ED15-62C1-41F0-A7DE-0E8C5A7F21FF}" destId="{F08D6B60-3FB4-42CD-92C2-6D8F0078EB11}" srcOrd="1" destOrd="0" presId="urn:microsoft.com/office/officeart/2005/8/layout/chevronAccen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73C7004-A988-4C45-8637-C1CD6E0039AB}" type="doc">
      <dgm:prSet loTypeId="urn:microsoft.com/office/officeart/2005/8/layout/chevronAccent+Icon" loCatId="process" qsTypeId="urn:microsoft.com/office/officeart/2005/8/quickstyle/simple1" qsCatId="simple" csTypeId="urn:microsoft.com/office/officeart/2005/8/colors/accent1_2" csCatId="accent1" phldr="1"/>
      <dgm:spPr/>
    </dgm:pt>
    <dgm:pt modelId="{FAA2AB9D-11A6-4567-8021-0EEFF8B4A042}">
      <dgm:prSet phldrT="[Text]"/>
      <dgm:spPr/>
      <dgm:t>
        <a:bodyPr/>
        <a:lstStyle/>
        <a:p>
          <a:r>
            <a:rPr lang="en-US"/>
            <a:t>Public comment</a:t>
          </a:r>
        </a:p>
      </dgm:t>
    </dgm:pt>
    <dgm:pt modelId="{EFB7894E-46C4-48CC-8EAB-56D71F4D9E8C}" type="parTrans" cxnId="{63615354-2844-40BC-985F-FD38B93FDC7D}">
      <dgm:prSet/>
      <dgm:spPr/>
      <dgm:t>
        <a:bodyPr/>
        <a:lstStyle/>
        <a:p>
          <a:endParaRPr lang="en-US"/>
        </a:p>
      </dgm:t>
    </dgm:pt>
    <dgm:pt modelId="{20B296B5-ADE1-423E-B1AE-6F90AB813AC0}" type="sibTrans" cxnId="{63615354-2844-40BC-985F-FD38B93FDC7D}">
      <dgm:prSet/>
      <dgm:spPr/>
      <dgm:t>
        <a:bodyPr/>
        <a:lstStyle/>
        <a:p>
          <a:endParaRPr lang="en-US"/>
        </a:p>
      </dgm:t>
    </dgm:pt>
    <dgm:pt modelId="{2011C707-7C65-4DF8-95D9-D799167D7816}">
      <dgm:prSet phldrT="[Text]"/>
      <dgm:spPr/>
      <dgm:t>
        <a:bodyPr/>
        <a:lstStyle/>
        <a:p>
          <a:r>
            <a:rPr lang="en-US" dirty="0"/>
            <a:t>Revised recommendations</a:t>
          </a:r>
        </a:p>
      </dgm:t>
    </dgm:pt>
    <dgm:pt modelId="{4DCA6F09-64F9-4F85-B70B-C3E72E12C70C}" type="parTrans" cxnId="{6F334ABF-EE0F-4F2F-B73E-0410E8DF3B06}">
      <dgm:prSet/>
      <dgm:spPr/>
      <dgm:t>
        <a:bodyPr/>
        <a:lstStyle/>
        <a:p>
          <a:endParaRPr lang="en-US"/>
        </a:p>
      </dgm:t>
    </dgm:pt>
    <dgm:pt modelId="{01A342A1-603A-4F90-8C7F-755DFC7FACCE}" type="sibTrans" cxnId="{6F334ABF-EE0F-4F2F-B73E-0410E8DF3B06}">
      <dgm:prSet/>
      <dgm:spPr/>
      <dgm:t>
        <a:bodyPr/>
        <a:lstStyle/>
        <a:p>
          <a:endParaRPr lang="en-US"/>
        </a:p>
      </dgm:t>
    </dgm:pt>
    <dgm:pt modelId="{316EFA0E-A6EA-44C2-A8B1-F58A6F2B95C7}">
      <dgm:prSet phldrT="[Text]"/>
      <dgm:spPr/>
      <dgm:t>
        <a:bodyPr/>
        <a:lstStyle/>
        <a:p>
          <a:r>
            <a:rPr lang="en-US" dirty="0"/>
            <a:t>Final recommendations</a:t>
          </a:r>
        </a:p>
      </dgm:t>
    </dgm:pt>
    <dgm:pt modelId="{1B6B33E5-1E11-47B2-B332-B46B7FC4D4A3}" type="parTrans" cxnId="{EA37BA00-5E24-4D3E-87E0-56C568EF906E}">
      <dgm:prSet/>
      <dgm:spPr/>
      <dgm:t>
        <a:bodyPr/>
        <a:lstStyle/>
        <a:p>
          <a:endParaRPr lang="en-US"/>
        </a:p>
      </dgm:t>
    </dgm:pt>
    <dgm:pt modelId="{447AA24B-CCE4-4845-B4AD-6AB4160F6EC7}" type="sibTrans" cxnId="{EA37BA00-5E24-4D3E-87E0-56C568EF906E}">
      <dgm:prSet/>
      <dgm:spPr/>
      <dgm:t>
        <a:bodyPr/>
        <a:lstStyle/>
        <a:p>
          <a:endParaRPr lang="en-US"/>
        </a:p>
      </dgm:t>
    </dgm:pt>
    <dgm:pt modelId="{DC56A237-931D-4F65-8BF1-BD3AB662B17C}" type="pres">
      <dgm:prSet presAssocID="{573C7004-A988-4C45-8637-C1CD6E0039AB}" presName="Name0" presStyleCnt="0">
        <dgm:presLayoutVars>
          <dgm:dir/>
          <dgm:resizeHandles val="exact"/>
        </dgm:presLayoutVars>
      </dgm:prSet>
      <dgm:spPr/>
    </dgm:pt>
    <dgm:pt modelId="{EAEB58E1-BFEF-4490-AA4B-47339A5DC3DD}" type="pres">
      <dgm:prSet presAssocID="{FAA2AB9D-11A6-4567-8021-0EEFF8B4A042}" presName="composite" presStyleCnt="0"/>
      <dgm:spPr/>
    </dgm:pt>
    <dgm:pt modelId="{5B8AC0C3-80C4-46B0-9F34-D82A9B7AA1E2}" type="pres">
      <dgm:prSet presAssocID="{FAA2AB9D-11A6-4567-8021-0EEFF8B4A042}" presName="bgChev" presStyleLbl="node1" presStyleIdx="0" presStyleCnt="3"/>
      <dgm:spPr/>
    </dgm:pt>
    <dgm:pt modelId="{4C6CCC47-88E7-4450-A60A-CA4AE8853CFC}" type="pres">
      <dgm:prSet presAssocID="{FAA2AB9D-11A6-4567-8021-0EEFF8B4A042}" presName="txNode" presStyleLbl="fgAcc1" presStyleIdx="0" presStyleCnt="3">
        <dgm:presLayoutVars>
          <dgm:bulletEnabled val="1"/>
        </dgm:presLayoutVars>
      </dgm:prSet>
      <dgm:spPr/>
    </dgm:pt>
    <dgm:pt modelId="{4C04CE85-9B8C-4AB3-848C-22E95BF5F574}" type="pres">
      <dgm:prSet presAssocID="{20B296B5-ADE1-423E-B1AE-6F90AB813AC0}" presName="compositeSpace" presStyleCnt="0"/>
      <dgm:spPr/>
    </dgm:pt>
    <dgm:pt modelId="{F9DCECA9-41B4-45CA-A9CA-42AE1943B60A}" type="pres">
      <dgm:prSet presAssocID="{2011C707-7C65-4DF8-95D9-D799167D7816}" presName="composite" presStyleCnt="0"/>
      <dgm:spPr/>
    </dgm:pt>
    <dgm:pt modelId="{71928D15-18D5-4474-A318-1A0378682607}" type="pres">
      <dgm:prSet presAssocID="{2011C707-7C65-4DF8-95D9-D799167D7816}" presName="bgChev" presStyleLbl="node1" presStyleIdx="1" presStyleCnt="3"/>
      <dgm:spPr/>
    </dgm:pt>
    <dgm:pt modelId="{39956C9D-1B04-4451-A354-1313A2AD53B0}" type="pres">
      <dgm:prSet presAssocID="{2011C707-7C65-4DF8-95D9-D799167D7816}" presName="txNode" presStyleLbl="fgAcc1" presStyleIdx="1" presStyleCnt="3">
        <dgm:presLayoutVars>
          <dgm:bulletEnabled val="1"/>
        </dgm:presLayoutVars>
      </dgm:prSet>
      <dgm:spPr/>
    </dgm:pt>
    <dgm:pt modelId="{FFB9DDF3-8CB2-48AE-A714-8D95FFA0BADF}" type="pres">
      <dgm:prSet presAssocID="{01A342A1-603A-4F90-8C7F-755DFC7FACCE}" presName="compositeSpace" presStyleCnt="0"/>
      <dgm:spPr/>
    </dgm:pt>
    <dgm:pt modelId="{970E33FD-2E39-4117-9599-9F0DF1EC2E51}" type="pres">
      <dgm:prSet presAssocID="{316EFA0E-A6EA-44C2-A8B1-F58A6F2B95C7}" presName="composite" presStyleCnt="0"/>
      <dgm:spPr/>
    </dgm:pt>
    <dgm:pt modelId="{377F7724-E84D-4376-8D5D-6A79C496690A}" type="pres">
      <dgm:prSet presAssocID="{316EFA0E-A6EA-44C2-A8B1-F58A6F2B95C7}" presName="bgChev" presStyleLbl="node1" presStyleIdx="2" presStyleCnt="3"/>
      <dgm:spPr/>
    </dgm:pt>
    <dgm:pt modelId="{3B0AAE40-BD6A-4594-A655-8AC79A2EE110}" type="pres">
      <dgm:prSet presAssocID="{316EFA0E-A6EA-44C2-A8B1-F58A6F2B95C7}" presName="txNode" presStyleLbl="fgAcc1" presStyleIdx="2" presStyleCnt="3">
        <dgm:presLayoutVars>
          <dgm:bulletEnabled val="1"/>
        </dgm:presLayoutVars>
      </dgm:prSet>
      <dgm:spPr/>
    </dgm:pt>
  </dgm:ptLst>
  <dgm:cxnLst>
    <dgm:cxn modelId="{EA37BA00-5E24-4D3E-87E0-56C568EF906E}" srcId="{573C7004-A988-4C45-8637-C1CD6E0039AB}" destId="{316EFA0E-A6EA-44C2-A8B1-F58A6F2B95C7}" srcOrd="2" destOrd="0" parTransId="{1B6B33E5-1E11-47B2-B332-B46B7FC4D4A3}" sibTransId="{447AA24B-CCE4-4845-B4AD-6AB4160F6EC7}"/>
    <dgm:cxn modelId="{3DA8931D-6888-4D91-B639-D7255C6D932E}" type="presOf" srcId="{573C7004-A988-4C45-8637-C1CD6E0039AB}" destId="{DC56A237-931D-4F65-8BF1-BD3AB662B17C}" srcOrd="0" destOrd="0" presId="urn:microsoft.com/office/officeart/2005/8/layout/chevronAccent+Icon"/>
    <dgm:cxn modelId="{06FC771E-29B6-4DDB-844C-3F115D094DF4}" type="presOf" srcId="{2011C707-7C65-4DF8-95D9-D799167D7816}" destId="{39956C9D-1B04-4451-A354-1313A2AD53B0}" srcOrd="0" destOrd="0" presId="urn:microsoft.com/office/officeart/2005/8/layout/chevronAccent+Icon"/>
    <dgm:cxn modelId="{63615354-2844-40BC-985F-FD38B93FDC7D}" srcId="{573C7004-A988-4C45-8637-C1CD6E0039AB}" destId="{FAA2AB9D-11A6-4567-8021-0EEFF8B4A042}" srcOrd="0" destOrd="0" parTransId="{EFB7894E-46C4-48CC-8EAB-56D71F4D9E8C}" sibTransId="{20B296B5-ADE1-423E-B1AE-6F90AB813AC0}"/>
    <dgm:cxn modelId="{5770CC57-624C-49DE-BAA3-4F0A7B468D04}" type="presOf" srcId="{316EFA0E-A6EA-44C2-A8B1-F58A6F2B95C7}" destId="{3B0AAE40-BD6A-4594-A655-8AC79A2EE110}" srcOrd="0" destOrd="0" presId="urn:microsoft.com/office/officeart/2005/8/layout/chevronAccent+Icon"/>
    <dgm:cxn modelId="{6F334ABF-EE0F-4F2F-B73E-0410E8DF3B06}" srcId="{573C7004-A988-4C45-8637-C1CD6E0039AB}" destId="{2011C707-7C65-4DF8-95D9-D799167D7816}" srcOrd="1" destOrd="0" parTransId="{4DCA6F09-64F9-4F85-B70B-C3E72E12C70C}" sibTransId="{01A342A1-603A-4F90-8C7F-755DFC7FACCE}"/>
    <dgm:cxn modelId="{A3262CD4-A1D5-4B92-A9DE-22BFA2E2424E}" type="presOf" srcId="{FAA2AB9D-11A6-4567-8021-0EEFF8B4A042}" destId="{4C6CCC47-88E7-4450-A60A-CA4AE8853CFC}" srcOrd="0" destOrd="0" presId="urn:microsoft.com/office/officeart/2005/8/layout/chevronAccent+Icon"/>
    <dgm:cxn modelId="{9A22C305-6659-4E12-A8F0-E26A0965126E}" type="presParOf" srcId="{DC56A237-931D-4F65-8BF1-BD3AB662B17C}" destId="{EAEB58E1-BFEF-4490-AA4B-47339A5DC3DD}" srcOrd="0" destOrd="0" presId="urn:microsoft.com/office/officeart/2005/8/layout/chevronAccent+Icon"/>
    <dgm:cxn modelId="{8B1385CA-6B4A-44F0-9927-80460DD541B9}" type="presParOf" srcId="{EAEB58E1-BFEF-4490-AA4B-47339A5DC3DD}" destId="{5B8AC0C3-80C4-46B0-9F34-D82A9B7AA1E2}" srcOrd="0" destOrd="0" presId="urn:microsoft.com/office/officeart/2005/8/layout/chevronAccent+Icon"/>
    <dgm:cxn modelId="{DA128A32-DC81-41C8-9B72-90781A7C0C6A}" type="presParOf" srcId="{EAEB58E1-BFEF-4490-AA4B-47339A5DC3DD}" destId="{4C6CCC47-88E7-4450-A60A-CA4AE8853CFC}" srcOrd="1" destOrd="0" presId="urn:microsoft.com/office/officeart/2005/8/layout/chevronAccent+Icon"/>
    <dgm:cxn modelId="{453A9FBA-3B9C-45D0-BCD0-7A8ECE1F5EC7}" type="presParOf" srcId="{DC56A237-931D-4F65-8BF1-BD3AB662B17C}" destId="{4C04CE85-9B8C-4AB3-848C-22E95BF5F574}" srcOrd="1" destOrd="0" presId="urn:microsoft.com/office/officeart/2005/8/layout/chevronAccent+Icon"/>
    <dgm:cxn modelId="{48029335-488D-4B11-9CB5-D7A81D624BFD}" type="presParOf" srcId="{DC56A237-931D-4F65-8BF1-BD3AB662B17C}" destId="{F9DCECA9-41B4-45CA-A9CA-42AE1943B60A}" srcOrd="2" destOrd="0" presId="urn:microsoft.com/office/officeart/2005/8/layout/chevronAccent+Icon"/>
    <dgm:cxn modelId="{B243DA39-F375-4416-8D55-D28F684EC242}" type="presParOf" srcId="{F9DCECA9-41B4-45CA-A9CA-42AE1943B60A}" destId="{71928D15-18D5-4474-A318-1A0378682607}" srcOrd="0" destOrd="0" presId="urn:microsoft.com/office/officeart/2005/8/layout/chevronAccent+Icon"/>
    <dgm:cxn modelId="{98C5AADA-0BB8-4F54-BAC9-A83E84984FC3}" type="presParOf" srcId="{F9DCECA9-41B4-45CA-A9CA-42AE1943B60A}" destId="{39956C9D-1B04-4451-A354-1313A2AD53B0}" srcOrd="1" destOrd="0" presId="urn:microsoft.com/office/officeart/2005/8/layout/chevronAccent+Icon"/>
    <dgm:cxn modelId="{4BBED784-0CBE-4B8B-9B14-E0F3B2AFC377}" type="presParOf" srcId="{DC56A237-931D-4F65-8BF1-BD3AB662B17C}" destId="{FFB9DDF3-8CB2-48AE-A714-8D95FFA0BADF}" srcOrd="3" destOrd="0" presId="urn:microsoft.com/office/officeart/2005/8/layout/chevronAccent+Icon"/>
    <dgm:cxn modelId="{3FCF9229-4970-4BFE-8FC5-084D3D898763}" type="presParOf" srcId="{DC56A237-931D-4F65-8BF1-BD3AB662B17C}" destId="{970E33FD-2E39-4117-9599-9F0DF1EC2E51}" srcOrd="4" destOrd="0" presId="urn:microsoft.com/office/officeart/2005/8/layout/chevronAccent+Icon"/>
    <dgm:cxn modelId="{18EE9987-A644-4D97-81C7-6DECD575BA2E}" type="presParOf" srcId="{970E33FD-2E39-4117-9599-9F0DF1EC2E51}" destId="{377F7724-E84D-4376-8D5D-6A79C496690A}" srcOrd="0" destOrd="0" presId="urn:microsoft.com/office/officeart/2005/8/layout/chevronAccent+Icon"/>
    <dgm:cxn modelId="{0FB22094-F1B5-4DAD-91F9-1AE5F2059711}" type="presParOf" srcId="{970E33FD-2E39-4117-9599-9F0DF1EC2E51}" destId="{3B0AAE40-BD6A-4594-A655-8AC79A2EE110}" srcOrd="1" destOrd="0" presId="urn:microsoft.com/office/officeart/2005/8/layout/chevronAccent+Icon"/>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191655-56F3-4D49-9225-756CF2AE594F}">
      <dsp:nvSpPr>
        <dsp:cNvPr id="0" name=""/>
        <dsp:cNvSpPr/>
      </dsp:nvSpPr>
      <dsp:spPr>
        <a:xfrm>
          <a:off x="1354"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AD8D0E-6D24-449F-A51D-2EDBCA523579}">
      <dsp:nvSpPr>
        <dsp:cNvPr id="0" name=""/>
        <dsp:cNvSpPr/>
      </dsp:nvSpPr>
      <dsp:spPr>
        <a:xfrm>
          <a:off x="908759"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Present recommendations</a:t>
          </a:r>
        </a:p>
      </dsp:txBody>
      <dsp:txXfrm>
        <a:off x="947229" y="1489019"/>
        <a:ext cx="2796509" cy="1236528"/>
      </dsp:txXfrm>
    </dsp:sp>
    <dsp:sp modelId="{D22D079C-A125-4B66-BFB6-78D0E5ADDF23}">
      <dsp:nvSpPr>
        <dsp:cNvPr id="0" name=""/>
        <dsp:cNvSpPr/>
      </dsp:nvSpPr>
      <dsp:spPr>
        <a:xfrm>
          <a:off x="3888072"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6FF22D-48F7-4626-ABB8-7332390F00FC}">
      <dsp:nvSpPr>
        <dsp:cNvPr id="0" name=""/>
        <dsp:cNvSpPr/>
      </dsp:nvSpPr>
      <dsp:spPr>
        <a:xfrm>
          <a:off x="4795477"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Committee feedback</a:t>
          </a:r>
        </a:p>
      </dsp:txBody>
      <dsp:txXfrm>
        <a:off x="4833947" y="1489019"/>
        <a:ext cx="2796509" cy="1236528"/>
      </dsp:txXfrm>
    </dsp:sp>
    <dsp:sp modelId="{E6ACACBA-C898-4B1E-8142-A64B4B5CA9A3}">
      <dsp:nvSpPr>
        <dsp:cNvPr id="0" name=""/>
        <dsp:cNvSpPr/>
      </dsp:nvSpPr>
      <dsp:spPr>
        <a:xfrm>
          <a:off x="7774791"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8D6B60-3FB4-42CD-92C2-6D8F0078EB11}">
      <dsp:nvSpPr>
        <dsp:cNvPr id="0" name=""/>
        <dsp:cNvSpPr/>
      </dsp:nvSpPr>
      <dsp:spPr>
        <a:xfrm>
          <a:off x="8682196"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Community engagement</a:t>
          </a:r>
        </a:p>
      </dsp:txBody>
      <dsp:txXfrm>
        <a:off x="8720666" y="1489019"/>
        <a:ext cx="2796509" cy="12365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AC0C3-80C4-46B0-9F34-D82A9B7AA1E2}">
      <dsp:nvSpPr>
        <dsp:cNvPr id="0" name=""/>
        <dsp:cNvSpPr/>
      </dsp:nvSpPr>
      <dsp:spPr>
        <a:xfrm>
          <a:off x="1151" y="559068"/>
          <a:ext cx="2894223" cy="111717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6CCC47-88E7-4450-A60A-CA4AE8853CFC}">
      <dsp:nvSpPr>
        <dsp:cNvPr id="0" name=""/>
        <dsp:cNvSpPr/>
      </dsp:nvSpPr>
      <dsp:spPr>
        <a:xfrm>
          <a:off x="772944" y="838361"/>
          <a:ext cx="2444010" cy="1117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t>Public comment</a:t>
          </a:r>
        </a:p>
      </dsp:txBody>
      <dsp:txXfrm>
        <a:off x="805665" y="871082"/>
        <a:ext cx="2378568" cy="1051728"/>
      </dsp:txXfrm>
    </dsp:sp>
    <dsp:sp modelId="{71928D15-18D5-4474-A318-1A0378682607}">
      <dsp:nvSpPr>
        <dsp:cNvPr id="0" name=""/>
        <dsp:cNvSpPr/>
      </dsp:nvSpPr>
      <dsp:spPr>
        <a:xfrm>
          <a:off x="3306998" y="559068"/>
          <a:ext cx="2894223" cy="111717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956C9D-1B04-4451-A354-1313A2AD53B0}">
      <dsp:nvSpPr>
        <dsp:cNvPr id="0" name=""/>
        <dsp:cNvSpPr/>
      </dsp:nvSpPr>
      <dsp:spPr>
        <a:xfrm>
          <a:off x="4078791" y="838361"/>
          <a:ext cx="2444010" cy="1117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Revised recommendations</a:t>
          </a:r>
        </a:p>
      </dsp:txBody>
      <dsp:txXfrm>
        <a:off x="4111512" y="871082"/>
        <a:ext cx="2378568" cy="1051728"/>
      </dsp:txXfrm>
    </dsp:sp>
    <dsp:sp modelId="{377F7724-E84D-4376-8D5D-6A79C496690A}">
      <dsp:nvSpPr>
        <dsp:cNvPr id="0" name=""/>
        <dsp:cNvSpPr/>
      </dsp:nvSpPr>
      <dsp:spPr>
        <a:xfrm>
          <a:off x="6612844" y="559068"/>
          <a:ext cx="2894223" cy="111717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0AAE40-BD6A-4594-A655-8AC79A2EE110}">
      <dsp:nvSpPr>
        <dsp:cNvPr id="0" name=""/>
        <dsp:cNvSpPr/>
      </dsp:nvSpPr>
      <dsp:spPr>
        <a:xfrm>
          <a:off x="7384637" y="838361"/>
          <a:ext cx="2444010" cy="1117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Final recommendations</a:t>
          </a:r>
        </a:p>
      </dsp:txBody>
      <dsp:txXfrm>
        <a:off x="7417358" y="871082"/>
        <a:ext cx="2378568" cy="10517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191655-56F3-4D49-9225-756CF2AE594F}">
      <dsp:nvSpPr>
        <dsp:cNvPr id="0" name=""/>
        <dsp:cNvSpPr/>
      </dsp:nvSpPr>
      <dsp:spPr>
        <a:xfrm>
          <a:off x="1354"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AD8D0E-6D24-449F-A51D-2EDBCA523579}">
      <dsp:nvSpPr>
        <dsp:cNvPr id="0" name=""/>
        <dsp:cNvSpPr/>
      </dsp:nvSpPr>
      <dsp:spPr>
        <a:xfrm>
          <a:off x="908759"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Present recommendations</a:t>
          </a:r>
        </a:p>
      </dsp:txBody>
      <dsp:txXfrm>
        <a:off x="947229" y="1489019"/>
        <a:ext cx="2796509" cy="1236528"/>
      </dsp:txXfrm>
    </dsp:sp>
    <dsp:sp modelId="{D22D079C-A125-4B66-BFB6-78D0E5ADDF23}">
      <dsp:nvSpPr>
        <dsp:cNvPr id="0" name=""/>
        <dsp:cNvSpPr/>
      </dsp:nvSpPr>
      <dsp:spPr>
        <a:xfrm>
          <a:off x="3888072"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B6FF22D-48F7-4626-ABB8-7332390F00FC}">
      <dsp:nvSpPr>
        <dsp:cNvPr id="0" name=""/>
        <dsp:cNvSpPr/>
      </dsp:nvSpPr>
      <dsp:spPr>
        <a:xfrm>
          <a:off x="4795477"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Committee feedback</a:t>
          </a:r>
        </a:p>
      </dsp:txBody>
      <dsp:txXfrm>
        <a:off x="4833947" y="1489019"/>
        <a:ext cx="2796509" cy="1236528"/>
      </dsp:txXfrm>
    </dsp:sp>
    <dsp:sp modelId="{E6ACACBA-C898-4B1E-8142-A64B4B5CA9A3}">
      <dsp:nvSpPr>
        <dsp:cNvPr id="0" name=""/>
        <dsp:cNvSpPr/>
      </dsp:nvSpPr>
      <dsp:spPr>
        <a:xfrm>
          <a:off x="7774791" y="1122181"/>
          <a:ext cx="3402769" cy="1313468"/>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8D6B60-3FB4-42CD-92C2-6D8F0078EB11}">
      <dsp:nvSpPr>
        <dsp:cNvPr id="0" name=""/>
        <dsp:cNvSpPr/>
      </dsp:nvSpPr>
      <dsp:spPr>
        <a:xfrm>
          <a:off x="8682196" y="1450549"/>
          <a:ext cx="2873449" cy="131346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None/>
          </a:pPr>
          <a:r>
            <a:rPr lang="en-US" sz="2400" kern="1200" dirty="0"/>
            <a:t>Community engagement</a:t>
          </a:r>
        </a:p>
      </dsp:txBody>
      <dsp:txXfrm>
        <a:off x="8720666" y="1489019"/>
        <a:ext cx="2796509" cy="12365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8AC0C3-80C4-46B0-9F34-D82A9B7AA1E2}">
      <dsp:nvSpPr>
        <dsp:cNvPr id="0" name=""/>
        <dsp:cNvSpPr/>
      </dsp:nvSpPr>
      <dsp:spPr>
        <a:xfrm>
          <a:off x="1151" y="559068"/>
          <a:ext cx="2894223" cy="111717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6CCC47-88E7-4450-A60A-CA4AE8853CFC}">
      <dsp:nvSpPr>
        <dsp:cNvPr id="0" name=""/>
        <dsp:cNvSpPr/>
      </dsp:nvSpPr>
      <dsp:spPr>
        <a:xfrm>
          <a:off x="772944" y="838361"/>
          <a:ext cx="2444010" cy="1117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t>Public comment</a:t>
          </a:r>
        </a:p>
      </dsp:txBody>
      <dsp:txXfrm>
        <a:off x="805665" y="871082"/>
        <a:ext cx="2378568" cy="1051728"/>
      </dsp:txXfrm>
    </dsp:sp>
    <dsp:sp modelId="{71928D15-18D5-4474-A318-1A0378682607}">
      <dsp:nvSpPr>
        <dsp:cNvPr id="0" name=""/>
        <dsp:cNvSpPr/>
      </dsp:nvSpPr>
      <dsp:spPr>
        <a:xfrm>
          <a:off x="3306998" y="559068"/>
          <a:ext cx="2894223" cy="111717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956C9D-1B04-4451-A354-1313A2AD53B0}">
      <dsp:nvSpPr>
        <dsp:cNvPr id="0" name=""/>
        <dsp:cNvSpPr/>
      </dsp:nvSpPr>
      <dsp:spPr>
        <a:xfrm>
          <a:off x="4078791" y="838361"/>
          <a:ext cx="2444010" cy="1117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Revised recommendations</a:t>
          </a:r>
        </a:p>
      </dsp:txBody>
      <dsp:txXfrm>
        <a:off x="4111512" y="871082"/>
        <a:ext cx="2378568" cy="1051728"/>
      </dsp:txXfrm>
    </dsp:sp>
    <dsp:sp modelId="{377F7724-E84D-4376-8D5D-6A79C496690A}">
      <dsp:nvSpPr>
        <dsp:cNvPr id="0" name=""/>
        <dsp:cNvSpPr/>
      </dsp:nvSpPr>
      <dsp:spPr>
        <a:xfrm>
          <a:off x="6612844" y="559068"/>
          <a:ext cx="2894223" cy="1117170"/>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0AAE40-BD6A-4594-A655-8AC79A2EE110}">
      <dsp:nvSpPr>
        <dsp:cNvPr id="0" name=""/>
        <dsp:cNvSpPr/>
      </dsp:nvSpPr>
      <dsp:spPr>
        <a:xfrm>
          <a:off x="7384637" y="838361"/>
          <a:ext cx="2444010" cy="111717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Final recommendations</a:t>
          </a:r>
        </a:p>
      </dsp:txBody>
      <dsp:txXfrm>
        <a:off x="7417358" y="871082"/>
        <a:ext cx="2378568" cy="1051728"/>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B10C504-EA97-4780-B619-20A5AE0064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a:extLst>
              <a:ext uri="{FF2B5EF4-FFF2-40B4-BE49-F238E27FC236}">
                <a16:creationId xmlns:a16="http://schemas.microsoft.com/office/drawing/2014/main" id="{9CE3F634-58F9-495B-95B9-65525E663B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245ECF16-5B5F-4A8E-8CA9-FE61727617B7}" type="datetimeFigureOut">
              <a:rPr lang="en-US"/>
              <a:pPr>
                <a:defRPr/>
              </a:pPr>
              <a:t>2/22/2023</a:t>
            </a:fld>
            <a:endParaRPr lang="en-US" dirty="0"/>
          </a:p>
        </p:txBody>
      </p:sp>
      <p:sp>
        <p:nvSpPr>
          <p:cNvPr id="4" name="Footer Placeholder 3">
            <a:extLst>
              <a:ext uri="{FF2B5EF4-FFF2-40B4-BE49-F238E27FC236}">
                <a16:creationId xmlns:a16="http://schemas.microsoft.com/office/drawing/2014/main" id="{3204E200-DFC3-450F-BAA1-886D298994E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dirty="0"/>
          </a:p>
        </p:txBody>
      </p:sp>
      <p:sp>
        <p:nvSpPr>
          <p:cNvPr id="5" name="Slide Number Placeholder 4">
            <a:extLst>
              <a:ext uri="{FF2B5EF4-FFF2-40B4-BE49-F238E27FC236}">
                <a16:creationId xmlns:a16="http://schemas.microsoft.com/office/drawing/2014/main" id="{31D13937-04FE-4AF5-AB67-F67C0FFB70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B6B814E7-8A3B-4E69-A7C4-96147F3374DF}" type="slidenum">
              <a:rPr lang="en-US"/>
              <a:pPr>
                <a:defRPr/>
              </a:pPr>
              <a:t>‹#›</a:t>
            </a:fld>
            <a:endParaRPr 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E96115F-9BA7-4BB0-936E-6C624AF77093}"/>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dirty="0"/>
          </a:p>
        </p:txBody>
      </p:sp>
      <p:sp>
        <p:nvSpPr>
          <p:cNvPr id="10243" name="Rectangle 3">
            <a:extLst>
              <a:ext uri="{FF2B5EF4-FFF2-40B4-BE49-F238E27FC236}">
                <a16:creationId xmlns:a16="http://schemas.microsoft.com/office/drawing/2014/main" id="{01BB116C-758F-4BFB-876F-1086A0B967B9}"/>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dirty="0"/>
          </a:p>
        </p:txBody>
      </p:sp>
      <p:sp>
        <p:nvSpPr>
          <p:cNvPr id="3076" name="Rectangle 4">
            <a:extLst>
              <a:ext uri="{FF2B5EF4-FFF2-40B4-BE49-F238E27FC236}">
                <a16:creationId xmlns:a16="http://schemas.microsoft.com/office/drawing/2014/main" id="{23ED933A-B0C6-417F-84E8-B647D0173806}"/>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8CB80CE5-89ED-40A8-A5B1-78FEF05B409B}"/>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a:extLst>
              <a:ext uri="{FF2B5EF4-FFF2-40B4-BE49-F238E27FC236}">
                <a16:creationId xmlns:a16="http://schemas.microsoft.com/office/drawing/2014/main" id="{151E43A9-70D3-494B-968B-C0450EF6C30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dirty="0"/>
          </a:p>
        </p:txBody>
      </p:sp>
      <p:sp>
        <p:nvSpPr>
          <p:cNvPr id="10247" name="Rectangle 7">
            <a:extLst>
              <a:ext uri="{FF2B5EF4-FFF2-40B4-BE49-F238E27FC236}">
                <a16:creationId xmlns:a16="http://schemas.microsoft.com/office/drawing/2014/main" id="{B6D3AA41-61E1-4A78-8B4D-EF87937B2052}"/>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136D95E-6034-4BE9-AEDE-5C8D33FBCABA}"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1</a:t>
            </a:fld>
            <a:endParaRPr lang="en-US" dirty="0"/>
          </a:p>
        </p:txBody>
      </p:sp>
    </p:spTree>
    <p:extLst>
      <p:ext uri="{BB962C8B-B14F-4D97-AF65-F5344CB8AC3E}">
        <p14:creationId xmlns:p14="http://schemas.microsoft.com/office/powerpoint/2010/main" val="1659332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Hope and innovation are the bedrock on which the work is built. The subcommittee is willing to recognize that the tools and approaches broadly used now do not meet our purpose and we are willing to go outside the status quo to find a better way -- and believe that we can do it. We will not find a perfect solution out there. Hope and innovation are necessary!</a:t>
            </a:r>
          </a:p>
          <a:p>
            <a:endParaRPr lang="en-US" dirty="0"/>
          </a:p>
          <a:p>
            <a:r>
              <a:rPr lang="en-US" dirty="0"/>
              <a:t>This work is grounded in the values, priorities and issues discussed as a full ORAAC committee. All the preparation we did as a full committee in the summer and fall contributed to the readiness of the subcommittee to engage in this discussion from a place of shared understanding of the concerns inherent in the work. </a:t>
            </a:r>
          </a:p>
          <a:p>
            <a:endParaRPr lang="en-US" dirty="0"/>
          </a:p>
          <a:p>
            <a:r>
              <a:rPr lang="en-US"/>
              <a:t>The subcommittee </a:t>
            </a:r>
          </a:p>
          <a:p>
            <a:endParaRPr lang="en-US" dirty="0"/>
          </a:p>
          <a:p>
            <a:r>
              <a:rPr lang="en-US" dirty="0"/>
              <a:t>Informative prep – Resources that identified the issues and raised questions for discussion</a:t>
            </a:r>
          </a:p>
          <a:p>
            <a:r>
              <a:rPr lang="en-US" dirty="0"/>
              <a:t>Willingness – each subcommittee member’s ability to engage fully in the conversation and grapple with the issues</a:t>
            </a:r>
          </a:p>
          <a:p>
            <a:r>
              <a:rPr lang="en-US" dirty="0"/>
              <a:t>Expert support – from Alyshia, Harald and Ruqaiijah</a:t>
            </a:r>
          </a:p>
          <a:p>
            <a:r>
              <a:rPr lang="en-US" dirty="0"/>
              <a:t>Dialogue – sharing openly to uncover where we needed to dig deeper</a:t>
            </a:r>
          </a:p>
          <a:p>
            <a:endParaRPr lang="en-US" dirty="0"/>
          </a:p>
          <a:p>
            <a:r>
              <a:rPr lang="en-US" dirty="0"/>
              <a:t>This process supports the development of recommendations from the subcommittee for ORAAC to discuss, refine and approve. </a:t>
            </a:r>
          </a:p>
          <a:p>
            <a:r>
              <a:rPr lang="en-US" dirty="0"/>
              <a:t>Those recommendations will go to OHA to inform the next iteration of equity-centered crisis care guidelines. </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14</a:t>
            </a:fld>
            <a:endParaRPr lang="en-US" altLang="en-US"/>
          </a:p>
        </p:txBody>
      </p:sp>
    </p:spTree>
    <p:extLst>
      <p:ext uri="{BB962C8B-B14F-4D97-AF65-F5344CB8AC3E}">
        <p14:creationId xmlns:p14="http://schemas.microsoft.com/office/powerpoint/2010/main" val="30522867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33</a:t>
            </a:fld>
            <a:endParaRPr lang="en-US" altLang="en-US" dirty="0"/>
          </a:p>
        </p:txBody>
      </p:sp>
    </p:spTree>
    <p:extLst>
      <p:ext uri="{BB962C8B-B14F-4D97-AF65-F5344CB8AC3E}">
        <p14:creationId xmlns:p14="http://schemas.microsoft.com/office/powerpoint/2010/main" val="1620989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6F7328-08A7-41DF-A6A0-C5E6644BEDB0}" type="slidenum">
              <a:rPr lang="en-US" smtClean="0"/>
              <a:pPr/>
              <a:t>2</a:t>
            </a:fld>
            <a:endParaRPr lang="en-US" dirty="0"/>
          </a:p>
        </p:txBody>
      </p:sp>
    </p:spTree>
    <p:extLst>
      <p:ext uri="{BB962C8B-B14F-4D97-AF65-F5344CB8AC3E}">
        <p14:creationId xmlns:p14="http://schemas.microsoft.com/office/powerpoint/2010/main" val="4080913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pPr marL="171450" indent="-171450">
              <a:buFontTx/>
              <a:buChar char="-"/>
            </a:pPr>
            <a:r>
              <a:rPr lang="en-US" dirty="0"/>
              <a:t>Lisa can be main point of contact to triage needs and connect folks to the right person during the meeting</a:t>
            </a:r>
          </a:p>
          <a:p>
            <a:pPr marL="171450" indent="-171450">
              <a:buFontTx/>
              <a:buChar char="-"/>
            </a:pPr>
            <a:r>
              <a:rPr lang="en-US" sz="1200" kern="1200" dirty="0">
                <a:solidFill>
                  <a:schemeClr val="tx1"/>
                </a:solidFill>
                <a:effectLst/>
                <a:highlight>
                  <a:srgbClr val="FFFF00"/>
                </a:highlight>
                <a:latin typeface="+mn-lt"/>
                <a:ea typeface="+mn-ea"/>
                <a:cs typeface="+mn-cs"/>
              </a:rPr>
              <a:t>Let committee know that anything entered into the chat is subject to disclosure under public records law</a:t>
            </a:r>
            <a:endParaRPr lang="en-US" dirty="0">
              <a:highlight>
                <a:srgbClr val="FFFF00"/>
              </a:highlight>
            </a:endParaRPr>
          </a:p>
        </p:txBody>
      </p:sp>
      <p:sp>
        <p:nvSpPr>
          <p:cNvPr id="4" name="Slide Number Placeholder 3"/>
          <p:cNvSpPr>
            <a:spLocks noGrp="1"/>
          </p:cNvSpPr>
          <p:nvPr>
            <p:ph type="sldNum" sz="quarter" idx="5"/>
          </p:nvPr>
        </p:nvSpPr>
        <p:spPr/>
        <p:txBody>
          <a:bodyPr/>
          <a:lstStyle/>
          <a:p>
            <a:fld id="{20833BC3-085A-2745-B2F5-D3E2BAFE8334}" type="slidenum">
              <a:rPr lang="en-US" smtClean="0"/>
              <a:t>3</a:t>
            </a:fld>
            <a:endParaRPr lang="en-US" dirty="0"/>
          </a:p>
        </p:txBody>
      </p:sp>
    </p:spTree>
    <p:extLst>
      <p:ext uri="{BB962C8B-B14F-4D97-AF65-F5344CB8AC3E}">
        <p14:creationId xmlns:p14="http://schemas.microsoft.com/office/powerpoint/2010/main" val="2042094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4</a:t>
            </a:fld>
            <a:endParaRPr lang="en-US" dirty="0"/>
          </a:p>
        </p:txBody>
      </p:sp>
    </p:spTree>
    <p:extLst>
      <p:ext uri="{BB962C8B-B14F-4D97-AF65-F5344CB8AC3E}">
        <p14:creationId xmlns:p14="http://schemas.microsoft.com/office/powerpoint/2010/main" val="2556304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833BC3-085A-2745-B2F5-D3E2BAFE8334}" type="slidenum">
              <a:rPr lang="en-US" smtClean="0"/>
              <a:t>5</a:t>
            </a:fld>
            <a:endParaRPr lang="en-US" dirty="0"/>
          </a:p>
        </p:txBody>
      </p:sp>
    </p:spTree>
    <p:extLst>
      <p:ext uri="{BB962C8B-B14F-4D97-AF65-F5344CB8AC3E}">
        <p14:creationId xmlns:p14="http://schemas.microsoft.com/office/powerpoint/2010/main" val="3889392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pPr marL="171450" indent="-171450">
              <a:buFontTx/>
              <a:buChar char="-"/>
            </a:pPr>
            <a:r>
              <a:rPr lang="en-US" dirty="0">
                <a:highlight>
                  <a:srgbClr val="FFFF00"/>
                </a:highlight>
              </a:rPr>
              <a:t>Please add in place of the check-in question! </a:t>
            </a:r>
          </a:p>
        </p:txBody>
      </p:sp>
      <p:sp>
        <p:nvSpPr>
          <p:cNvPr id="4" name="Slide Number Placeholder 3"/>
          <p:cNvSpPr>
            <a:spLocks noGrp="1"/>
          </p:cNvSpPr>
          <p:nvPr>
            <p:ph type="sldNum" sz="quarter" idx="5"/>
          </p:nvPr>
        </p:nvSpPr>
        <p:spPr/>
        <p:txBody>
          <a:bodyPr/>
          <a:lstStyle/>
          <a:p>
            <a:fld id="{20833BC3-085A-2745-B2F5-D3E2BAFE8334}" type="slidenum">
              <a:rPr lang="en-US" smtClean="0"/>
              <a:t>6</a:t>
            </a:fld>
            <a:endParaRPr lang="en-US" dirty="0"/>
          </a:p>
        </p:txBody>
      </p:sp>
    </p:spTree>
    <p:extLst>
      <p:ext uri="{BB962C8B-B14F-4D97-AF65-F5344CB8AC3E}">
        <p14:creationId xmlns:p14="http://schemas.microsoft.com/office/powerpoint/2010/main" val="2042094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work of the subcommittee was built on the foundation established by the committee: issues, values and priorities that are essential to these discussions.</a:t>
            </a:r>
          </a:p>
          <a:p>
            <a:endParaRPr lang="en-US" dirty="0"/>
          </a:p>
          <a:p>
            <a:pPr marL="228600" indent="-228600">
              <a:buAutoNum type="arabicPeriod"/>
            </a:pPr>
            <a:r>
              <a:rPr lang="en-US" dirty="0"/>
              <a:t>Shared language and understanding related to crisis standards of care, health equity and health justice.</a:t>
            </a:r>
          </a:p>
          <a:p>
            <a:pPr marL="228600" indent="-228600">
              <a:buAutoNum type="arabicPeriod"/>
            </a:pPr>
            <a:r>
              <a:rPr lang="en-US" dirty="0"/>
              <a:t>Relationship development – building the container in which participants can surface different views, priorities and concerns. Skillful facilitation to support these conversations. </a:t>
            </a:r>
          </a:p>
          <a:p>
            <a:pPr marL="228600" indent="-228600">
              <a:buAutoNum type="arabicPeriod"/>
            </a:pPr>
            <a:r>
              <a:rPr lang="en-US" dirty="0"/>
              <a:t>Learning together through essential presentations on key topics: </a:t>
            </a:r>
          </a:p>
          <a:p>
            <a:pPr marL="685800" lvl="1" indent="-228600">
              <a:buAutoNum type="arabicPeriod"/>
            </a:pPr>
            <a:r>
              <a:rPr lang="en-US" dirty="0"/>
              <a:t>Health justice </a:t>
            </a:r>
          </a:p>
          <a:p>
            <a:pPr marL="685800" lvl="1" indent="-228600">
              <a:buAutoNum type="arabicPeriod"/>
            </a:pPr>
            <a:r>
              <a:rPr lang="en-US" dirty="0"/>
              <a:t>Disadvantage indices</a:t>
            </a:r>
          </a:p>
          <a:p>
            <a:pPr marL="685800" lvl="1" indent="-228600">
              <a:buAutoNum type="arabicPeriod"/>
            </a:pPr>
            <a:r>
              <a:rPr lang="en-US" dirty="0"/>
              <a:t>Foundational questions about allocation of scarce resources </a:t>
            </a:r>
          </a:p>
          <a:p>
            <a:pPr marL="685800" lvl="1" indent="-228600">
              <a:buAutoNum type="arabicPeriod"/>
            </a:pPr>
            <a:r>
              <a:rPr lang="en-US" dirty="0"/>
              <a:t>Role of race correction in medicine</a:t>
            </a:r>
          </a:p>
          <a:p>
            <a:pPr marL="685800" lvl="1" indent="-228600">
              <a:buAutoNum type="arabicPeriod"/>
            </a:pPr>
            <a:r>
              <a:rPr lang="en-US" dirty="0"/>
              <a:t>Community as system</a:t>
            </a:r>
          </a:p>
          <a:p>
            <a:pPr marL="1143000" lvl="2" indent="-228600">
              <a:buAutoNum type="arabicPeriod"/>
            </a:pPr>
            <a:r>
              <a:rPr lang="en-US" dirty="0"/>
              <a:t>Impact of the pandemic on community systems and health systems, and the people within them</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9</a:t>
            </a:fld>
            <a:endParaRPr lang="en-US" altLang="en-US" dirty="0"/>
          </a:p>
        </p:txBody>
      </p:sp>
    </p:spTree>
    <p:extLst>
      <p:ext uri="{BB962C8B-B14F-4D97-AF65-F5344CB8AC3E}">
        <p14:creationId xmlns:p14="http://schemas.microsoft.com/office/powerpoint/2010/main" val="2487252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subcommittee approached this process intentionally, supported by skillful facilitation and expert participation in the discussions.</a:t>
            </a:r>
          </a:p>
          <a:p>
            <a:endParaRPr lang="en-US" dirty="0"/>
          </a:p>
          <a:p>
            <a:r>
              <a:rPr lang="en-US" dirty="0"/>
              <a:t>The subcommittee reviewed different resources in advance of discussions, covering topics that included: </a:t>
            </a:r>
          </a:p>
          <a:p>
            <a:r>
              <a:rPr lang="en-US" dirty="0"/>
              <a:t>Concerns about SOFA</a:t>
            </a:r>
          </a:p>
          <a:p>
            <a:r>
              <a:rPr lang="en-US" dirty="0"/>
              <a:t>Use of disadvantage indices in triage tools </a:t>
            </a:r>
          </a:p>
          <a:p>
            <a:endParaRPr lang="en-US" dirty="0"/>
          </a:p>
          <a:p>
            <a:r>
              <a:rPr lang="en-US" dirty="0"/>
              <a:t>Based on the readings, subcommittee members shared their questions and ideas about what needed to be prioritized in their work. </a:t>
            </a:r>
          </a:p>
          <a:p>
            <a:endParaRPr lang="en-US" dirty="0"/>
          </a:p>
          <a:p>
            <a:r>
              <a:rPr lang="en-US" dirty="0"/>
              <a:t>Harald and Ruqaiijah supported the subcommittee's conversations, providing nuance, perspective and additional information to bolster the discussions.Alyshia facilitated the group to move through discussion to action.</a:t>
            </a:r>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10</a:t>
            </a:fld>
            <a:endParaRPr lang="en-US" altLang="en-US" dirty="0"/>
          </a:p>
        </p:txBody>
      </p:sp>
    </p:spTree>
    <p:extLst>
      <p:ext uri="{BB962C8B-B14F-4D97-AF65-F5344CB8AC3E}">
        <p14:creationId xmlns:p14="http://schemas.microsoft.com/office/powerpoint/2010/main" val="7991252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136D95E-6034-4BE9-AEDE-5C8D33FBCABA}" type="slidenum">
              <a:rPr lang="en-US" altLang="en-US" smtClean="0"/>
              <a:pPr>
                <a:defRPr/>
              </a:pPr>
              <a:t>11</a:t>
            </a:fld>
            <a:endParaRPr lang="en-US" altLang="en-US"/>
          </a:p>
        </p:txBody>
      </p:sp>
    </p:spTree>
    <p:extLst>
      <p:ext uri="{BB962C8B-B14F-4D97-AF65-F5344CB8AC3E}">
        <p14:creationId xmlns:p14="http://schemas.microsoft.com/office/powerpoint/2010/main" val="15657120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6C7CB580-22AB-4D49-ACA0-0F0B3F554A38}"/>
              </a:ext>
            </a:extLst>
          </p:cNvPr>
          <p:cNvSpPr>
            <a:spLocks/>
          </p:cNvSpPr>
          <p:nvPr userDrawn="1"/>
        </p:nvSpPr>
        <p:spPr bwMode="auto">
          <a:xfrm>
            <a:off x="296863" y="4530725"/>
            <a:ext cx="11598275" cy="2098675"/>
          </a:xfrm>
          <a:custGeom>
            <a:avLst/>
            <a:gdLst>
              <a:gd name="T0" fmla="*/ 0 w 11599295"/>
              <a:gd name="T1" fmla="*/ 574549 h 2098540"/>
              <a:gd name="T2" fmla="*/ 5911017 w 11599295"/>
              <a:gd name="T3" fmla="*/ 119 h 2098540"/>
              <a:gd name="T4" fmla="*/ 11599295 w 11599295"/>
              <a:gd name="T5" fmla="*/ 574549 h 2098540"/>
              <a:gd name="T6" fmla="*/ 11599295 w 11599295"/>
              <a:gd name="T7" fmla="*/ 2098540 h 2098540"/>
              <a:gd name="T8" fmla="*/ 0 w 11599295"/>
              <a:gd name="T9" fmla="*/ 2098540 h 2098540"/>
              <a:gd name="T10" fmla="*/ 0 w 11599295"/>
              <a:gd name="T11" fmla="*/ 574549 h 20985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599295" h="2098540">
                <a:moveTo>
                  <a:pt x="0" y="574549"/>
                </a:moveTo>
                <a:cubicBezTo>
                  <a:pt x="1991832" y="205272"/>
                  <a:pt x="2899278" y="-5743"/>
                  <a:pt x="5911017" y="119"/>
                </a:cubicBezTo>
                <a:cubicBezTo>
                  <a:pt x="8993094" y="58735"/>
                  <a:pt x="9730556" y="199410"/>
                  <a:pt x="11599295" y="574549"/>
                </a:cubicBezTo>
                <a:lnTo>
                  <a:pt x="11599295" y="2098540"/>
                </a:lnTo>
                <a:lnTo>
                  <a:pt x="0" y="2098540"/>
                </a:lnTo>
                <a:lnTo>
                  <a:pt x="0" y="574549"/>
                </a:lnTo>
                <a:close/>
              </a:path>
            </a:pathLst>
          </a:custGeom>
          <a:solidFill>
            <a:schemeClr val="accent1">
              <a:alpha val="30196"/>
            </a:schemeClr>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cxnSp>
        <p:nvCxnSpPr>
          <p:cNvPr id="5" name="Straight Connector 12">
            <a:extLst>
              <a:ext uri="{FF2B5EF4-FFF2-40B4-BE49-F238E27FC236}">
                <a16:creationId xmlns:a16="http://schemas.microsoft.com/office/drawing/2014/main" id="{39343720-2DEB-49BB-9D18-F0849675F459}"/>
              </a:ext>
            </a:extLst>
          </p:cNvPr>
          <p:cNvCxnSpPr>
            <a:cxnSpLocks noChangeShapeType="1"/>
          </p:cNvCxnSpPr>
          <p:nvPr userDrawn="1"/>
        </p:nvCxnSpPr>
        <p:spPr bwMode="auto">
          <a:xfrm flipH="1">
            <a:off x="287338" y="6662738"/>
            <a:ext cx="11599862"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 name="Straight Connector 13">
            <a:extLst>
              <a:ext uri="{FF2B5EF4-FFF2-40B4-BE49-F238E27FC236}">
                <a16:creationId xmlns:a16="http://schemas.microsoft.com/office/drawing/2014/main" id="{C6A54CD7-5580-4DA1-AFEE-C6765BFA1FAC}"/>
              </a:ext>
            </a:extLst>
          </p:cNvPr>
          <p:cNvCxnSpPr>
            <a:cxnSpLocks noChangeShapeType="1"/>
          </p:cNvCxnSpPr>
          <p:nvPr userDrawn="1"/>
        </p:nvCxnSpPr>
        <p:spPr bwMode="auto">
          <a:xfrm flipH="1">
            <a:off x="296863" y="228600"/>
            <a:ext cx="11598275" cy="0"/>
          </a:xfrm>
          <a:prstGeom prst="line">
            <a:avLst/>
          </a:prstGeom>
          <a:noFill/>
          <a:ln w="28575"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7" name="Picture 14" descr="Logo&#10;&#10;Description automatically generated">
            <a:extLst>
              <a:ext uri="{FF2B5EF4-FFF2-40B4-BE49-F238E27FC236}">
                <a16:creationId xmlns:a16="http://schemas.microsoft.com/office/drawing/2014/main" id="{B8A40435-0BEB-4D39-A24E-DB778EA01A9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724400" y="4914900"/>
            <a:ext cx="2590800"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914400" y="682626"/>
            <a:ext cx="10363200" cy="1470025"/>
          </a:xfrm>
        </p:spPr>
        <p:txBody>
          <a:bodyPr/>
          <a:lstStyle>
            <a:lvl1pPr algn="ctr">
              <a:defRPr/>
            </a:lvl1pPr>
          </a:lstStyle>
          <a:p>
            <a:pPr lvl="0"/>
            <a:r>
              <a:rPr lang="en-US" altLang="en-US" noProof="0"/>
              <a:t>Title</a:t>
            </a:r>
          </a:p>
        </p:txBody>
      </p:sp>
      <p:sp>
        <p:nvSpPr>
          <p:cNvPr id="6147" name="Rectangle 3"/>
          <p:cNvSpPr>
            <a:spLocks noGrp="1" noChangeArrowheads="1"/>
          </p:cNvSpPr>
          <p:nvPr>
            <p:ph type="subTitle" idx="1"/>
          </p:nvPr>
        </p:nvSpPr>
        <p:spPr>
          <a:xfrm>
            <a:off x="1828800" y="2438400"/>
            <a:ext cx="8534400" cy="1752600"/>
          </a:xfrm>
        </p:spPr>
        <p:txBody>
          <a:bodyPr/>
          <a:lstStyle>
            <a:lvl1pPr marL="0" indent="0" algn="ctr">
              <a:buFontTx/>
              <a:buNone/>
              <a:defRPr sz="1400"/>
            </a:lvl1pPr>
          </a:lstStyle>
          <a:p>
            <a:pPr lvl="0"/>
            <a:r>
              <a:rPr lang="en-US" altLang="en-US" noProof="0"/>
              <a:t>Click to edit Master subtitle style</a:t>
            </a:r>
          </a:p>
        </p:txBody>
      </p:sp>
      <p:sp>
        <p:nvSpPr>
          <p:cNvPr id="8" name="Rectangle 5">
            <a:extLst>
              <a:ext uri="{FF2B5EF4-FFF2-40B4-BE49-F238E27FC236}">
                <a16:creationId xmlns:a16="http://schemas.microsoft.com/office/drawing/2014/main" id="{778405B8-A409-415E-BC66-403316AF2871}"/>
              </a:ext>
            </a:extLst>
          </p:cNvPr>
          <p:cNvSpPr>
            <a:spLocks noGrp="1" noChangeArrowheads="1"/>
          </p:cNvSpPr>
          <p:nvPr>
            <p:ph type="ftr" sz="quarter" idx="10"/>
          </p:nvPr>
        </p:nvSpPr>
        <p:spPr>
          <a:xfrm>
            <a:off x="4572000" y="5970588"/>
            <a:ext cx="3860800" cy="476250"/>
          </a:xfrm>
        </p:spPr>
        <p:txBody>
          <a:bodyPr/>
          <a:lstStyle>
            <a:lvl1pPr algn="l" eaLnBrk="0" hangingPunct="0">
              <a:spcBef>
                <a:spcPct val="50000"/>
              </a:spcBef>
              <a:defRPr dirty="0"/>
            </a:lvl1pPr>
          </a:lstStyle>
          <a:p>
            <a:pPr>
              <a:defRPr/>
            </a:pPr>
            <a:r>
              <a:rPr lang="en-US" altLang="en-US" dirty="0"/>
              <a:t>(Enter) DEPARTMENT (ALL CAPS)</a:t>
            </a:r>
            <a:br>
              <a:rPr lang="en-US" altLang="en-US" dirty="0"/>
            </a:br>
            <a:r>
              <a:rPr lang="en-US" altLang="en-US" dirty="0"/>
              <a:t>(Enter) Division or Office (Mixed Case)</a:t>
            </a:r>
          </a:p>
          <a:p>
            <a:pPr>
              <a:defRPr/>
            </a:pPr>
            <a:endParaRPr lang="en-US" altLang="en-US" dirty="0"/>
          </a:p>
        </p:txBody>
      </p:sp>
    </p:spTree>
    <p:extLst>
      <p:ext uri="{BB962C8B-B14F-4D97-AF65-F5344CB8AC3E}">
        <p14:creationId xmlns:p14="http://schemas.microsoft.com/office/powerpoint/2010/main" val="3506785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361D296-C0DF-42F2-90DA-15EF3F67EBCC}"/>
              </a:ext>
            </a:extLst>
          </p:cNvPr>
          <p:cNvSpPr>
            <a:spLocks noGrp="1" noChangeArrowheads="1"/>
          </p:cNvSpPr>
          <p:nvPr>
            <p:ph type="sldNum" sz="quarter" idx="11"/>
          </p:nvPr>
        </p:nvSpPr>
        <p:spPr>
          <a:ln/>
        </p:spPr>
        <p:txBody>
          <a:bodyPr/>
          <a:lstStyle>
            <a:lvl1pPr>
              <a:defRPr/>
            </a:lvl1pPr>
          </a:lstStyle>
          <a:p>
            <a:pPr>
              <a:defRPr/>
            </a:pPr>
            <a:fld id="{5914ED06-8181-47CD-B3B7-F8269048FF65}"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246D83D0-F1B2-4565-A5F1-A8B64318DAA0}"/>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4104802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8"/>
            <a:ext cx="80264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F8D14DE7-6BDC-4751-A16D-EC3A23C627FE}"/>
              </a:ext>
            </a:extLst>
          </p:cNvPr>
          <p:cNvSpPr>
            <a:spLocks noGrp="1" noChangeArrowheads="1"/>
          </p:cNvSpPr>
          <p:nvPr>
            <p:ph type="sldNum" sz="quarter" idx="11"/>
          </p:nvPr>
        </p:nvSpPr>
        <p:spPr>
          <a:ln/>
        </p:spPr>
        <p:txBody>
          <a:bodyPr/>
          <a:lstStyle>
            <a:lvl1pPr>
              <a:defRPr/>
            </a:lvl1pPr>
          </a:lstStyle>
          <a:p>
            <a:pPr>
              <a:defRPr/>
            </a:pPr>
            <a:fld id="{93D0E6CB-1BD8-4BAF-A43E-F5FDD084C38A}"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520DECF2-3E2F-40E4-9280-8DA9E2192D1A}"/>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1416102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lvl1pPr>
          </a:lstStyle>
          <a:p>
            <a:r>
              <a:rPr lang="en-US" dirty="0"/>
              <a:t>Click to edit Master title style</a:t>
            </a:r>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8">
            <a:extLst>
              <a:ext uri="{FF2B5EF4-FFF2-40B4-BE49-F238E27FC236}">
                <a16:creationId xmlns:a16="http://schemas.microsoft.com/office/drawing/2014/main" id="{3F827698-1543-4294-A748-7794F0F38C96}"/>
              </a:ext>
            </a:extLst>
          </p:cNvPr>
          <p:cNvSpPr>
            <a:spLocks noGrp="1" noChangeArrowheads="1"/>
          </p:cNvSpPr>
          <p:nvPr>
            <p:ph type="sldNum" sz="quarter" idx="11"/>
          </p:nvPr>
        </p:nvSpPr>
        <p:spPr>
          <a:ln/>
        </p:spPr>
        <p:txBody>
          <a:bodyPr/>
          <a:lstStyle>
            <a:lvl1pPr>
              <a:defRPr/>
            </a:lvl1pPr>
          </a:lstStyle>
          <a:p>
            <a:pPr>
              <a:defRPr/>
            </a:pPr>
            <a:fld id="{678D0E47-2870-4D7F-9E5B-E656D1108487}"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E772C956-D6E5-4EBE-90BA-BBE49F3BA4B5}"/>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4036539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5" name="Rectangle 8">
            <a:extLst>
              <a:ext uri="{FF2B5EF4-FFF2-40B4-BE49-F238E27FC236}">
                <a16:creationId xmlns:a16="http://schemas.microsoft.com/office/drawing/2014/main" id="{D9F24322-30D5-43AE-B3AF-CB865366255F}"/>
              </a:ext>
            </a:extLst>
          </p:cNvPr>
          <p:cNvSpPr>
            <a:spLocks noGrp="1" noChangeArrowheads="1"/>
          </p:cNvSpPr>
          <p:nvPr>
            <p:ph type="sldNum" sz="quarter" idx="11"/>
          </p:nvPr>
        </p:nvSpPr>
        <p:spPr>
          <a:ln/>
        </p:spPr>
        <p:txBody>
          <a:bodyPr/>
          <a:lstStyle>
            <a:lvl1pPr>
              <a:defRPr/>
            </a:lvl1pPr>
          </a:lstStyle>
          <a:p>
            <a:pPr>
              <a:defRPr/>
            </a:pPr>
            <a:fld id="{DB2CD222-6AD2-4E92-97F8-569B95AFE93E}" type="slidenum">
              <a:rPr lang="en-US" altLang="en-US"/>
              <a:pPr>
                <a:defRPr/>
              </a:pPr>
              <a:t>‹#›</a:t>
            </a:fld>
            <a:endParaRPr lang="en-US" altLang="en-US" dirty="0"/>
          </a:p>
        </p:txBody>
      </p:sp>
      <p:sp>
        <p:nvSpPr>
          <p:cNvPr id="6" name="Rectangle 10">
            <a:extLst>
              <a:ext uri="{FF2B5EF4-FFF2-40B4-BE49-F238E27FC236}">
                <a16:creationId xmlns:a16="http://schemas.microsoft.com/office/drawing/2014/main" id="{0ED9858E-D575-497D-8FEE-A46FE23BF7D7}"/>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3419982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8">
            <a:extLst>
              <a:ext uri="{FF2B5EF4-FFF2-40B4-BE49-F238E27FC236}">
                <a16:creationId xmlns:a16="http://schemas.microsoft.com/office/drawing/2014/main" id="{7011CA48-D86C-450F-83EA-799D94562961}"/>
              </a:ext>
            </a:extLst>
          </p:cNvPr>
          <p:cNvSpPr>
            <a:spLocks noGrp="1" noChangeArrowheads="1"/>
          </p:cNvSpPr>
          <p:nvPr>
            <p:ph type="sldNum" sz="quarter" idx="11"/>
          </p:nvPr>
        </p:nvSpPr>
        <p:spPr>
          <a:ln/>
        </p:spPr>
        <p:txBody>
          <a:bodyPr/>
          <a:lstStyle>
            <a:lvl1pPr>
              <a:defRPr/>
            </a:lvl1pPr>
          </a:lstStyle>
          <a:p>
            <a:pPr>
              <a:defRPr/>
            </a:pPr>
            <a:fld id="{66BF0931-17E3-422E-9460-9C41BB3665FD}"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8AAD690D-DB33-4E62-A642-DC12C5AE964F}"/>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1092304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8">
            <a:extLst>
              <a:ext uri="{FF2B5EF4-FFF2-40B4-BE49-F238E27FC236}">
                <a16:creationId xmlns:a16="http://schemas.microsoft.com/office/drawing/2014/main" id="{0710BF89-224C-4DD6-AEC2-A12EB6E9A268}"/>
              </a:ext>
            </a:extLst>
          </p:cNvPr>
          <p:cNvSpPr>
            <a:spLocks noGrp="1" noChangeArrowheads="1"/>
          </p:cNvSpPr>
          <p:nvPr>
            <p:ph type="sldNum" sz="quarter" idx="11"/>
          </p:nvPr>
        </p:nvSpPr>
        <p:spPr>
          <a:ln/>
        </p:spPr>
        <p:txBody>
          <a:bodyPr/>
          <a:lstStyle>
            <a:lvl1pPr>
              <a:defRPr/>
            </a:lvl1pPr>
          </a:lstStyle>
          <a:p>
            <a:pPr>
              <a:defRPr/>
            </a:pPr>
            <a:fld id="{11A11E2D-1921-40FD-8943-70229D7FC9E7}" type="slidenum">
              <a:rPr lang="en-US" altLang="en-US"/>
              <a:pPr>
                <a:defRPr/>
              </a:pPr>
              <a:t>‹#›</a:t>
            </a:fld>
            <a:endParaRPr lang="en-US" altLang="en-US" dirty="0"/>
          </a:p>
        </p:txBody>
      </p:sp>
      <p:sp>
        <p:nvSpPr>
          <p:cNvPr id="9" name="Rectangle 10">
            <a:extLst>
              <a:ext uri="{FF2B5EF4-FFF2-40B4-BE49-F238E27FC236}">
                <a16:creationId xmlns:a16="http://schemas.microsoft.com/office/drawing/2014/main" id="{7E195A45-0B7A-4AB8-B25D-53B23C387E99}"/>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649611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8">
            <a:extLst>
              <a:ext uri="{FF2B5EF4-FFF2-40B4-BE49-F238E27FC236}">
                <a16:creationId xmlns:a16="http://schemas.microsoft.com/office/drawing/2014/main" id="{2DB41996-6602-4E41-BE84-8E41EABCCCD3}"/>
              </a:ext>
            </a:extLst>
          </p:cNvPr>
          <p:cNvSpPr>
            <a:spLocks noGrp="1" noChangeArrowheads="1"/>
          </p:cNvSpPr>
          <p:nvPr>
            <p:ph type="sldNum" sz="quarter" idx="11"/>
          </p:nvPr>
        </p:nvSpPr>
        <p:spPr>
          <a:ln/>
        </p:spPr>
        <p:txBody>
          <a:bodyPr/>
          <a:lstStyle>
            <a:lvl1pPr>
              <a:defRPr/>
            </a:lvl1pPr>
          </a:lstStyle>
          <a:p>
            <a:pPr>
              <a:defRPr/>
            </a:pPr>
            <a:fld id="{EC523F9B-5CFA-46C7-89DD-C53CF11BEEA6}" type="slidenum">
              <a:rPr lang="en-US" altLang="en-US"/>
              <a:pPr>
                <a:defRPr/>
              </a:pPr>
              <a:t>‹#›</a:t>
            </a:fld>
            <a:endParaRPr lang="en-US" altLang="en-US" dirty="0"/>
          </a:p>
        </p:txBody>
      </p:sp>
      <p:sp>
        <p:nvSpPr>
          <p:cNvPr id="5" name="Rectangle 10">
            <a:extLst>
              <a:ext uri="{FF2B5EF4-FFF2-40B4-BE49-F238E27FC236}">
                <a16:creationId xmlns:a16="http://schemas.microsoft.com/office/drawing/2014/main" id="{FD353992-ED8F-4D9B-A6C7-F832A9F0F60D}"/>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3230312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8">
            <a:extLst>
              <a:ext uri="{FF2B5EF4-FFF2-40B4-BE49-F238E27FC236}">
                <a16:creationId xmlns:a16="http://schemas.microsoft.com/office/drawing/2014/main" id="{C4687ABA-6236-4E13-AF02-0F79C820C7DE}"/>
              </a:ext>
            </a:extLst>
          </p:cNvPr>
          <p:cNvSpPr>
            <a:spLocks noGrp="1" noChangeArrowheads="1"/>
          </p:cNvSpPr>
          <p:nvPr>
            <p:ph type="sldNum" sz="quarter" idx="11"/>
          </p:nvPr>
        </p:nvSpPr>
        <p:spPr>
          <a:ln/>
        </p:spPr>
        <p:txBody>
          <a:bodyPr/>
          <a:lstStyle>
            <a:lvl1pPr>
              <a:defRPr/>
            </a:lvl1pPr>
          </a:lstStyle>
          <a:p>
            <a:pPr>
              <a:defRPr/>
            </a:pPr>
            <a:fld id="{137EC908-0AD5-4A0E-8D51-C307C1E88F67}" type="slidenum">
              <a:rPr lang="en-US" altLang="en-US"/>
              <a:pPr>
                <a:defRPr/>
              </a:pPr>
              <a:t>‹#›</a:t>
            </a:fld>
            <a:endParaRPr lang="en-US" altLang="en-US" dirty="0"/>
          </a:p>
        </p:txBody>
      </p:sp>
      <p:sp>
        <p:nvSpPr>
          <p:cNvPr id="4" name="Rectangle 10">
            <a:extLst>
              <a:ext uri="{FF2B5EF4-FFF2-40B4-BE49-F238E27FC236}">
                <a16:creationId xmlns:a16="http://schemas.microsoft.com/office/drawing/2014/main" id="{92D874B6-ECA2-48BF-A08D-172AE3467C53}"/>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215994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Rectangle 8">
            <a:extLst>
              <a:ext uri="{FF2B5EF4-FFF2-40B4-BE49-F238E27FC236}">
                <a16:creationId xmlns:a16="http://schemas.microsoft.com/office/drawing/2014/main" id="{315803AC-286E-47AE-957B-66385EFE509C}"/>
              </a:ext>
            </a:extLst>
          </p:cNvPr>
          <p:cNvSpPr>
            <a:spLocks noGrp="1" noChangeArrowheads="1"/>
          </p:cNvSpPr>
          <p:nvPr>
            <p:ph type="sldNum" sz="quarter" idx="11"/>
          </p:nvPr>
        </p:nvSpPr>
        <p:spPr>
          <a:ln/>
        </p:spPr>
        <p:txBody>
          <a:bodyPr/>
          <a:lstStyle>
            <a:lvl1pPr>
              <a:defRPr/>
            </a:lvl1pPr>
          </a:lstStyle>
          <a:p>
            <a:pPr>
              <a:defRPr/>
            </a:pPr>
            <a:fld id="{0909C9F3-4B9D-4134-91F2-3C6198D9FF9F}"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BDB71609-C755-4E3E-90EF-91249EEDED05}"/>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4208595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Rectangle 8">
            <a:extLst>
              <a:ext uri="{FF2B5EF4-FFF2-40B4-BE49-F238E27FC236}">
                <a16:creationId xmlns:a16="http://schemas.microsoft.com/office/drawing/2014/main" id="{29DE3E7E-9C9C-40B4-B866-4545454C9218}"/>
              </a:ext>
            </a:extLst>
          </p:cNvPr>
          <p:cNvSpPr>
            <a:spLocks noGrp="1" noChangeArrowheads="1"/>
          </p:cNvSpPr>
          <p:nvPr>
            <p:ph type="sldNum" sz="quarter" idx="11"/>
          </p:nvPr>
        </p:nvSpPr>
        <p:spPr>
          <a:ln/>
        </p:spPr>
        <p:txBody>
          <a:bodyPr/>
          <a:lstStyle>
            <a:lvl1pPr>
              <a:defRPr/>
            </a:lvl1pPr>
          </a:lstStyle>
          <a:p>
            <a:pPr>
              <a:defRPr/>
            </a:pPr>
            <a:fld id="{625F696A-A249-4D7D-A10E-7067A81B9BEE}" type="slidenum">
              <a:rPr lang="en-US" altLang="en-US"/>
              <a:pPr>
                <a:defRPr/>
              </a:pPr>
              <a:t>‹#›</a:t>
            </a:fld>
            <a:endParaRPr lang="en-US" altLang="en-US" dirty="0"/>
          </a:p>
        </p:txBody>
      </p:sp>
      <p:sp>
        <p:nvSpPr>
          <p:cNvPr id="7" name="Rectangle 10">
            <a:extLst>
              <a:ext uri="{FF2B5EF4-FFF2-40B4-BE49-F238E27FC236}">
                <a16:creationId xmlns:a16="http://schemas.microsoft.com/office/drawing/2014/main" id="{C2C2412F-AEC9-4062-BB4A-553FA1D6E816}"/>
              </a:ext>
            </a:extLst>
          </p:cNvPr>
          <p:cNvSpPr>
            <a:spLocks noGrp="1" noChangeArrowheads="1"/>
          </p:cNvSpPr>
          <p:nvPr>
            <p:ph type="ftr" sz="quarter" idx="12"/>
          </p:nvPr>
        </p:nvSpPr>
        <p:spPr>
          <a:ln/>
        </p:spPr>
        <p:txBody>
          <a:bodyPr/>
          <a:lstStyle>
            <a:lvl1pPr>
              <a:defRPr/>
            </a:lvl1pPr>
          </a:lstStyle>
          <a:p>
            <a:pPr>
              <a:defRPr/>
            </a:pPr>
            <a:endParaRPr lang="en-US" altLang="en-US" dirty="0"/>
          </a:p>
        </p:txBody>
      </p:sp>
    </p:spTree>
    <p:extLst>
      <p:ext uri="{BB962C8B-B14F-4D97-AF65-F5344CB8AC3E}">
        <p14:creationId xmlns:p14="http://schemas.microsoft.com/office/powerpoint/2010/main" val="58429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D61BB1D-E4FB-4FF8-A525-DC77E1B08B89}"/>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7C5A8E6-155F-4EE0-90A1-378A2CE8B196}"/>
              </a:ext>
            </a:extLst>
          </p:cNvPr>
          <p:cNvSpPr>
            <a:spLocks noGrp="1" noChangeArrowheads="1"/>
          </p:cNvSpPr>
          <p:nvPr>
            <p:ph type="body" idx="1"/>
          </p:nvPr>
        </p:nvSpPr>
        <p:spPr bwMode="auto">
          <a:xfrm>
            <a:off x="609600" y="1600200"/>
            <a:ext cx="10972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09615687-6697-4E29-B74D-07C7AB177589}"/>
              </a:ext>
            </a:extLst>
          </p:cNvPr>
          <p:cNvSpPr>
            <a:spLocks noGrp="1" noChangeArrowheads="1"/>
          </p:cNvSpPr>
          <p:nvPr>
            <p:ph type="dt" sz="half" idx="2"/>
          </p:nvPr>
        </p:nvSpPr>
        <p:spPr bwMode="auto">
          <a:xfrm>
            <a:off x="406400" y="5943600"/>
            <a:ext cx="467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spcBef>
                <a:spcPct val="50000"/>
              </a:spcBef>
              <a:defRPr sz="1200" dirty="0">
                <a:solidFill>
                  <a:srgbClr val="005595"/>
                </a:solidFill>
                <a:latin typeface="+mn-lt"/>
              </a:defRPr>
            </a:lvl1pPr>
          </a:lstStyle>
          <a:p>
            <a:pPr>
              <a:defRPr/>
            </a:pPr>
            <a:r>
              <a:rPr lang="en-US" altLang="en-US" dirty="0"/>
              <a:t>(Enter) DEPARTMENT (ALL CAPS)</a:t>
            </a:r>
            <a:br>
              <a:rPr lang="en-US" altLang="en-US" dirty="0"/>
            </a:br>
            <a:r>
              <a:rPr lang="en-US" altLang="en-US" dirty="0"/>
              <a:t>(Enter) Division or Office (Mixed Case)</a:t>
            </a:r>
          </a:p>
          <a:p>
            <a:pPr>
              <a:defRPr/>
            </a:pPr>
            <a:endParaRPr lang="en-US" altLang="en-US" dirty="0"/>
          </a:p>
        </p:txBody>
      </p:sp>
      <p:sp>
        <p:nvSpPr>
          <p:cNvPr id="5128" name="Rectangle 8">
            <a:extLst>
              <a:ext uri="{FF2B5EF4-FFF2-40B4-BE49-F238E27FC236}">
                <a16:creationId xmlns:a16="http://schemas.microsoft.com/office/drawing/2014/main" id="{4B76B75F-0387-4638-9DA2-024E76E50388}"/>
              </a:ext>
            </a:extLst>
          </p:cNvPr>
          <p:cNvSpPr>
            <a:spLocks noGrp="1" noChangeArrowheads="1"/>
          </p:cNvSpPr>
          <p:nvPr>
            <p:ph type="sldNum" sz="quarter" idx="4"/>
          </p:nvPr>
        </p:nvSpPr>
        <p:spPr bwMode="auto">
          <a:xfrm>
            <a:off x="406400" y="6477000"/>
            <a:ext cx="2844800" cy="2476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mn-lt"/>
              </a:defRPr>
            </a:lvl1pPr>
          </a:lstStyle>
          <a:p>
            <a:pPr>
              <a:defRPr/>
            </a:pPr>
            <a:fld id="{D8634634-DC44-4CE6-8EAE-408D4512592A}" type="slidenum">
              <a:rPr lang="en-US" altLang="en-US"/>
              <a:pPr>
                <a:defRPr/>
              </a:pPr>
              <a:t>‹#›</a:t>
            </a:fld>
            <a:endParaRPr lang="en-US" altLang="en-US" dirty="0"/>
          </a:p>
        </p:txBody>
      </p:sp>
      <p:sp>
        <p:nvSpPr>
          <p:cNvPr id="5130" name="Rectangle 10">
            <a:extLst>
              <a:ext uri="{FF2B5EF4-FFF2-40B4-BE49-F238E27FC236}">
                <a16:creationId xmlns:a16="http://schemas.microsoft.com/office/drawing/2014/main" id="{FDABEE30-4BE2-440D-8FE3-40CF6050E9F7}"/>
              </a:ext>
            </a:extLst>
          </p:cNvPr>
          <p:cNvSpPr>
            <a:spLocks noGrp="1" noChangeArrowheads="1"/>
          </p:cNvSpPr>
          <p:nvPr>
            <p:ph type="ftr" sz="quarter" idx="3"/>
          </p:nvPr>
        </p:nvSpPr>
        <p:spPr bwMode="auto">
          <a:xfrm>
            <a:off x="4165600" y="6477000"/>
            <a:ext cx="3860800" cy="3238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mn-lt"/>
              </a:defRPr>
            </a:lvl1pPr>
          </a:lstStyle>
          <a:p>
            <a:pPr>
              <a:defRPr/>
            </a:pPr>
            <a:endParaRPr lang="en-US" altLang="en-US" dirty="0"/>
          </a:p>
        </p:txBody>
      </p:sp>
      <p:pic>
        <p:nvPicPr>
          <p:cNvPr id="1031" name="Picture 8" descr="Logo&#10;&#10;Description automatically generated">
            <a:extLst>
              <a:ext uri="{FF2B5EF4-FFF2-40B4-BE49-F238E27FC236}">
                <a16:creationId xmlns:a16="http://schemas.microsoft.com/office/drawing/2014/main" id="{BA058BE4-8035-43A8-9701-B4A410FDBA76}"/>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34600" y="5943600"/>
            <a:ext cx="1797050" cy="66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32" name="Straight Connector 9">
            <a:extLst>
              <a:ext uri="{FF2B5EF4-FFF2-40B4-BE49-F238E27FC236}">
                <a16:creationId xmlns:a16="http://schemas.microsoft.com/office/drawing/2014/main" id="{8C1959F6-BA14-4416-AC3B-D7FCE858BBF0}"/>
              </a:ext>
            </a:extLst>
          </p:cNvPr>
          <p:cNvCxnSpPr>
            <a:cxnSpLocks noChangeShapeType="1"/>
          </p:cNvCxnSpPr>
          <p:nvPr userDrawn="1"/>
        </p:nvCxnSpPr>
        <p:spPr bwMode="auto">
          <a:xfrm flipH="1">
            <a:off x="347663" y="6461125"/>
            <a:ext cx="9712325" cy="0"/>
          </a:xfrm>
          <a:prstGeom prst="line">
            <a:avLst/>
          </a:prstGeom>
          <a:noFill/>
          <a:ln w="19050" algn="ctr">
            <a:solidFill>
              <a:srgbClr val="EC890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10">
            <a:extLst>
              <a:ext uri="{FF2B5EF4-FFF2-40B4-BE49-F238E27FC236}">
                <a16:creationId xmlns:a16="http://schemas.microsoft.com/office/drawing/2014/main" id="{968A0EC6-F6F2-4DBA-9895-A093B7476DF7}"/>
              </a:ext>
            </a:extLst>
          </p:cNvPr>
          <p:cNvSpPr>
            <a:spLocks noChangeArrowheads="1"/>
          </p:cNvSpPr>
          <p:nvPr userDrawn="1"/>
        </p:nvSpPr>
        <p:spPr bwMode="auto">
          <a:xfrm>
            <a:off x="0" y="0"/>
            <a:ext cx="12192000" cy="339725"/>
          </a:xfrm>
          <a:prstGeom prst="rect">
            <a:avLst/>
          </a:prstGeom>
          <a:solidFill>
            <a:srgbClr val="D6E9E1">
              <a:alpha val="30196"/>
            </a:srgbClr>
          </a:solidFill>
          <a:ln>
            <a:noFill/>
          </a:ln>
        </p:spPr>
        <p:txBody>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defRPr/>
            </a:pPr>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secure.sos.state.or.us/oard/viewSingleRule.action?ruleVrsnRsn=29856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D62A45-F7E2-46C9-943B-EEB4439FEDC9}"/>
              </a:ext>
            </a:extLst>
          </p:cNvPr>
          <p:cNvSpPr>
            <a:spLocks noGrp="1"/>
          </p:cNvSpPr>
          <p:nvPr>
            <p:ph type="ctrTitle"/>
          </p:nvPr>
        </p:nvSpPr>
        <p:spPr/>
        <p:txBody>
          <a:bodyPr/>
          <a:lstStyle/>
          <a:p>
            <a:r>
              <a:rPr lang="en-US" dirty="0">
                <a:latin typeface="Arial" panose="020B0604020202020204" pitchFamily="34" charset="0"/>
                <a:cs typeface="Arial" panose="020B0604020202020204" pitchFamily="34" charset="0"/>
              </a:rPr>
              <a:t>Oregon Resource Allocation Advisory Committee</a:t>
            </a:r>
            <a:endParaRPr lang="en-US" dirty="0"/>
          </a:p>
        </p:txBody>
      </p:sp>
      <p:sp>
        <p:nvSpPr>
          <p:cNvPr id="3" name="Subtitle 2">
            <a:extLst>
              <a:ext uri="{FF2B5EF4-FFF2-40B4-BE49-F238E27FC236}">
                <a16:creationId xmlns:a16="http://schemas.microsoft.com/office/drawing/2014/main" id="{B45E1CAD-9368-4F22-9BDA-3B4E48167A9A}"/>
              </a:ext>
            </a:extLst>
          </p:cNvPr>
          <p:cNvSpPr>
            <a:spLocks noGrp="1"/>
          </p:cNvSpPr>
          <p:nvPr>
            <p:ph type="subTitle" idx="1"/>
          </p:nvPr>
        </p:nvSpPr>
        <p:spPr/>
        <p:txBody>
          <a:bodyPr>
            <a:normAutofit/>
          </a:bodyPr>
          <a:lstStyle/>
          <a:p>
            <a:r>
              <a:rPr lang="en-US" sz="3200" dirty="0">
                <a:latin typeface="Arial" panose="020B0604020202020204" pitchFamily="34" charset="0"/>
                <a:cs typeface="Arial" panose="020B0604020202020204" pitchFamily="34" charset="0"/>
              </a:rPr>
              <a:t>Advisory Committee Meeting</a:t>
            </a:r>
          </a:p>
          <a:p>
            <a:r>
              <a:rPr lang="en-US" sz="3200" dirty="0">
                <a:latin typeface="Arial" panose="020B0604020202020204" pitchFamily="34" charset="0"/>
                <a:cs typeface="Arial" panose="020B0604020202020204" pitchFamily="34" charset="0"/>
              </a:rPr>
              <a:t>February 28, 2023</a:t>
            </a:r>
            <a:endParaRPr lang="en-US" sz="3200" dirty="0"/>
          </a:p>
        </p:txBody>
      </p:sp>
    </p:spTree>
    <p:extLst>
      <p:ext uri="{BB962C8B-B14F-4D97-AF65-F5344CB8AC3E}">
        <p14:creationId xmlns:p14="http://schemas.microsoft.com/office/powerpoint/2010/main" val="2377827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9B86546-6E93-4C43-8A02-3BA3D534BA7C}"/>
              </a:ext>
            </a:extLst>
          </p:cNvPr>
          <p:cNvSpPr>
            <a:spLocks noGrp="1"/>
          </p:cNvSpPr>
          <p:nvPr>
            <p:ph type="title"/>
          </p:nvPr>
        </p:nvSpPr>
        <p:spPr/>
        <p:txBody>
          <a:bodyPr/>
          <a:lstStyle/>
          <a:p>
            <a:r>
              <a:rPr lang="en-US" dirty="0"/>
              <a:t>Framing the Discussion</a:t>
            </a:r>
          </a:p>
        </p:txBody>
      </p:sp>
      <p:sp>
        <p:nvSpPr>
          <p:cNvPr id="7" name="Content Placeholder 6">
            <a:extLst>
              <a:ext uri="{FF2B5EF4-FFF2-40B4-BE49-F238E27FC236}">
                <a16:creationId xmlns:a16="http://schemas.microsoft.com/office/drawing/2014/main" id="{13AD9589-2189-4B74-A666-6BE83E501516}"/>
              </a:ext>
            </a:extLst>
          </p:cNvPr>
          <p:cNvSpPr>
            <a:spLocks noGrp="1"/>
          </p:cNvSpPr>
          <p:nvPr>
            <p:ph idx="1"/>
          </p:nvPr>
        </p:nvSpPr>
        <p:spPr/>
        <p:txBody>
          <a:bodyPr/>
          <a:lstStyle/>
          <a:p>
            <a:r>
              <a:rPr lang="en-US" dirty="0"/>
              <a:t>Preparing through reading</a:t>
            </a:r>
          </a:p>
          <a:p>
            <a:pPr lvl="1"/>
            <a:r>
              <a:rPr lang="en-US" dirty="0"/>
              <a:t>Concerns about SOFA</a:t>
            </a:r>
          </a:p>
          <a:p>
            <a:pPr lvl="1"/>
            <a:r>
              <a:rPr lang="en-US" dirty="0"/>
              <a:t>Using disadvantage indices in triage tools</a:t>
            </a:r>
          </a:p>
          <a:p>
            <a:r>
              <a:rPr lang="en-US" dirty="0"/>
              <a:t>Opening the conversation</a:t>
            </a:r>
          </a:p>
          <a:p>
            <a:pPr lvl="1"/>
            <a:r>
              <a:rPr lang="en-US" dirty="0"/>
              <a:t>Questions and priorities</a:t>
            </a:r>
          </a:p>
          <a:p>
            <a:r>
              <a:rPr lang="en-US" dirty="0"/>
              <a:t>Expert support</a:t>
            </a:r>
          </a:p>
        </p:txBody>
      </p:sp>
      <p:sp>
        <p:nvSpPr>
          <p:cNvPr id="5" name="Slide Number Placeholder 4">
            <a:extLst>
              <a:ext uri="{FF2B5EF4-FFF2-40B4-BE49-F238E27FC236}">
                <a16:creationId xmlns:a16="http://schemas.microsoft.com/office/drawing/2014/main" id="{7A4B8EA1-D5EE-4BF0-A93D-5D2F1DC47E4E}"/>
              </a:ext>
            </a:extLst>
          </p:cNvPr>
          <p:cNvSpPr>
            <a:spLocks noGrp="1"/>
          </p:cNvSpPr>
          <p:nvPr>
            <p:ph type="sldNum" sz="quarter" idx="11"/>
          </p:nvPr>
        </p:nvSpPr>
        <p:spPr/>
        <p:txBody>
          <a:bodyPr/>
          <a:lstStyle/>
          <a:p>
            <a:pPr>
              <a:defRPr/>
            </a:pPr>
            <a:fld id="{66BF0931-17E3-422E-9460-9C41BB3665FD}" type="slidenum">
              <a:rPr lang="en-US" altLang="en-US" smtClean="0"/>
              <a:pPr>
                <a:defRPr/>
              </a:pPr>
              <a:t>10</a:t>
            </a:fld>
            <a:endParaRPr lang="en-US" altLang="en-US" dirty="0"/>
          </a:p>
        </p:txBody>
      </p:sp>
    </p:spTree>
    <p:extLst>
      <p:ext uri="{BB962C8B-B14F-4D97-AF65-F5344CB8AC3E}">
        <p14:creationId xmlns:p14="http://schemas.microsoft.com/office/powerpoint/2010/main" val="322486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ECB41-52CD-4A73-B1BE-689CB545F465}"/>
              </a:ext>
            </a:extLst>
          </p:cNvPr>
          <p:cNvSpPr>
            <a:spLocks noGrp="1"/>
          </p:cNvSpPr>
          <p:nvPr>
            <p:ph type="title"/>
          </p:nvPr>
        </p:nvSpPr>
        <p:spPr/>
        <p:txBody>
          <a:bodyPr/>
          <a:lstStyle/>
          <a:p>
            <a:r>
              <a:rPr lang="en-US" dirty="0"/>
              <a:t>Reading Materials Discussed</a:t>
            </a:r>
          </a:p>
        </p:txBody>
      </p:sp>
      <p:sp>
        <p:nvSpPr>
          <p:cNvPr id="3" name="Content Placeholder 2">
            <a:extLst>
              <a:ext uri="{FF2B5EF4-FFF2-40B4-BE49-F238E27FC236}">
                <a16:creationId xmlns:a16="http://schemas.microsoft.com/office/drawing/2014/main" id="{7852B3AD-B970-4506-84A3-61A679E19D35}"/>
              </a:ext>
            </a:extLst>
          </p:cNvPr>
          <p:cNvSpPr>
            <a:spLocks noGrp="1"/>
          </p:cNvSpPr>
          <p:nvPr>
            <p:ph idx="1"/>
          </p:nvPr>
        </p:nvSpPr>
        <p:spPr/>
        <p:txBody>
          <a:bodyPr/>
          <a:lstStyle/>
          <a:p>
            <a:pPr marL="457200" indent="-457200">
              <a:buFont typeface="+mj-lt"/>
              <a:buAutoNum type="arabicPeriod"/>
            </a:pPr>
            <a:r>
              <a:rPr lang="en-US" sz="2400" dirty="0"/>
              <a:t>Oregon Interim Crisis Care Tool</a:t>
            </a:r>
          </a:p>
          <a:p>
            <a:pPr marL="457200" indent="-457200">
              <a:buFont typeface="+mj-lt"/>
              <a:buAutoNum type="arabicPeriod"/>
            </a:pPr>
            <a:r>
              <a:rPr lang="en-US" sz="2400" dirty="0"/>
              <a:t>University of Pittsburgh guidance on the allocation of scarce critical care resources</a:t>
            </a:r>
          </a:p>
          <a:p>
            <a:pPr marL="457200" indent="-457200">
              <a:buFont typeface="+mj-lt"/>
              <a:buAutoNum type="arabicPeriod"/>
            </a:pPr>
            <a:r>
              <a:rPr lang="en-US" sz="2400" dirty="0"/>
              <a:t>Rationing, racism and justice: advancing the debate around ‘colourblind’ COVID-19 ventilator allocation. Schmidt H, Roberts DE, </a:t>
            </a:r>
            <a:r>
              <a:rPr lang="en-US" sz="2400" dirty="0" err="1"/>
              <a:t>Eneanya</a:t>
            </a:r>
            <a:r>
              <a:rPr lang="en-US" sz="2400" dirty="0"/>
              <a:t> ND. </a:t>
            </a:r>
            <a:r>
              <a:rPr lang="en-US" sz="2400" i="1" dirty="0"/>
              <a:t>J Med Ethics 2022</a:t>
            </a:r>
            <a:r>
              <a:rPr lang="en-US" sz="2400" dirty="0"/>
              <a:t>; 48: 126-130. </a:t>
            </a:r>
          </a:p>
          <a:p>
            <a:pPr marL="457200" indent="-457200">
              <a:buFont typeface="+mj-lt"/>
              <a:buAutoNum type="arabicPeriod"/>
            </a:pPr>
            <a:r>
              <a:rPr lang="en-US" sz="2400" dirty="0"/>
              <a:t>The potential impact of triage protocols on racial disparities in clinical outcomes among COVID-positive patients in a large academic healthcare system. Roy S, et al. </a:t>
            </a:r>
            <a:r>
              <a:rPr lang="en-US" sz="2400" i="1" dirty="0"/>
              <a:t>PLOS One </a:t>
            </a:r>
            <a:r>
              <a:rPr lang="en-US" sz="2400" dirty="0"/>
              <a:t>2021. </a:t>
            </a:r>
          </a:p>
          <a:p>
            <a:pPr marL="457200" indent="-457200">
              <a:buFont typeface="+mj-lt"/>
              <a:buAutoNum type="arabicPeriod"/>
            </a:pPr>
            <a:r>
              <a:rPr lang="en-US" sz="2400" dirty="0"/>
              <a:t>Racial disparities in the SOFA score among patients hospitalized with COVID-19. </a:t>
            </a:r>
            <a:r>
              <a:rPr lang="en-US" sz="2400" dirty="0" err="1"/>
              <a:t>Tolchin</a:t>
            </a:r>
            <a:r>
              <a:rPr lang="en-US" sz="2400" dirty="0"/>
              <a:t> B, et al. </a:t>
            </a:r>
            <a:r>
              <a:rPr lang="en-US" sz="2400" i="1" dirty="0"/>
              <a:t>PLOS One </a:t>
            </a:r>
            <a:r>
              <a:rPr lang="en-US" sz="2400" dirty="0"/>
              <a:t>2021.</a:t>
            </a:r>
          </a:p>
        </p:txBody>
      </p:sp>
      <p:sp>
        <p:nvSpPr>
          <p:cNvPr id="4" name="Slide Number Placeholder 3">
            <a:extLst>
              <a:ext uri="{FF2B5EF4-FFF2-40B4-BE49-F238E27FC236}">
                <a16:creationId xmlns:a16="http://schemas.microsoft.com/office/drawing/2014/main" id="{AED04EE6-4CC3-411F-A1B6-BC774136F0F4}"/>
              </a:ext>
            </a:extLst>
          </p:cNvPr>
          <p:cNvSpPr>
            <a:spLocks noGrp="1"/>
          </p:cNvSpPr>
          <p:nvPr>
            <p:ph type="sldNum" sz="quarter" idx="11"/>
          </p:nvPr>
        </p:nvSpPr>
        <p:spPr/>
        <p:txBody>
          <a:bodyPr/>
          <a:lstStyle/>
          <a:p>
            <a:pPr>
              <a:defRPr/>
            </a:pPr>
            <a:fld id="{678D0E47-2870-4D7F-9E5B-E656D1108487}" type="slidenum">
              <a:rPr lang="en-US" altLang="en-US" smtClean="0"/>
              <a:pPr>
                <a:defRPr/>
              </a:pPr>
              <a:t>11</a:t>
            </a:fld>
            <a:endParaRPr lang="en-US" altLang="en-US" dirty="0"/>
          </a:p>
        </p:txBody>
      </p:sp>
    </p:spTree>
    <p:extLst>
      <p:ext uri="{BB962C8B-B14F-4D97-AF65-F5344CB8AC3E}">
        <p14:creationId xmlns:p14="http://schemas.microsoft.com/office/powerpoint/2010/main" val="1646371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353D4-749A-4D72-9829-CB3FE1EE0B81}"/>
              </a:ext>
            </a:extLst>
          </p:cNvPr>
          <p:cNvSpPr>
            <a:spLocks noGrp="1"/>
          </p:cNvSpPr>
          <p:nvPr>
            <p:ph type="title"/>
          </p:nvPr>
        </p:nvSpPr>
        <p:spPr/>
        <p:txBody>
          <a:bodyPr/>
          <a:lstStyle/>
          <a:p>
            <a:r>
              <a:rPr lang="en-US" sz="4400" dirty="0"/>
              <a:t>Intent</a:t>
            </a:r>
          </a:p>
        </p:txBody>
      </p:sp>
      <p:sp>
        <p:nvSpPr>
          <p:cNvPr id="3" name="Content Placeholder 2">
            <a:extLst>
              <a:ext uri="{FF2B5EF4-FFF2-40B4-BE49-F238E27FC236}">
                <a16:creationId xmlns:a16="http://schemas.microsoft.com/office/drawing/2014/main" id="{9CE0950E-7C09-4BB6-B912-AB88F9FCD6C7}"/>
              </a:ext>
            </a:extLst>
          </p:cNvPr>
          <p:cNvSpPr>
            <a:spLocks noGrp="1"/>
          </p:cNvSpPr>
          <p:nvPr>
            <p:ph sz="half" idx="1"/>
          </p:nvPr>
        </p:nvSpPr>
        <p:spPr/>
        <p:txBody>
          <a:bodyPr/>
          <a:lstStyle/>
          <a:p>
            <a:r>
              <a:rPr lang="en-US" sz="3200" dirty="0"/>
              <a:t>Inflection point</a:t>
            </a:r>
          </a:p>
          <a:p>
            <a:r>
              <a:rPr lang="en-US" sz="3200" dirty="0"/>
              <a:t>Determine the intent of triage</a:t>
            </a:r>
          </a:p>
        </p:txBody>
      </p:sp>
      <p:sp>
        <p:nvSpPr>
          <p:cNvPr id="5" name="Slide Number Placeholder 4">
            <a:extLst>
              <a:ext uri="{FF2B5EF4-FFF2-40B4-BE49-F238E27FC236}">
                <a16:creationId xmlns:a16="http://schemas.microsoft.com/office/drawing/2014/main" id="{0B9AE3A2-CCAB-45B5-A1B7-50DE7477EB27}"/>
              </a:ext>
            </a:extLst>
          </p:cNvPr>
          <p:cNvSpPr>
            <a:spLocks noGrp="1"/>
          </p:cNvSpPr>
          <p:nvPr>
            <p:ph type="sldNum" sz="quarter" idx="11"/>
          </p:nvPr>
        </p:nvSpPr>
        <p:spPr/>
        <p:txBody>
          <a:bodyPr/>
          <a:lstStyle/>
          <a:p>
            <a:pPr>
              <a:defRPr/>
            </a:pPr>
            <a:fld id="{66BF0931-17E3-422E-9460-9C41BB3665FD}" type="slidenum">
              <a:rPr lang="en-US" altLang="en-US" smtClean="0"/>
              <a:pPr>
                <a:defRPr/>
              </a:pPr>
              <a:t>12</a:t>
            </a:fld>
            <a:endParaRPr lang="en-US" altLang="en-US" dirty="0"/>
          </a:p>
        </p:txBody>
      </p:sp>
      <p:sp>
        <p:nvSpPr>
          <p:cNvPr id="7" name="Rectangle: Rounded Corners 6">
            <a:extLst>
              <a:ext uri="{FF2B5EF4-FFF2-40B4-BE49-F238E27FC236}">
                <a16:creationId xmlns:a16="http://schemas.microsoft.com/office/drawing/2014/main" id="{F672A6B5-2358-46C2-A2D1-0CD098F92034}"/>
              </a:ext>
            </a:extLst>
          </p:cNvPr>
          <p:cNvSpPr/>
          <p:nvPr/>
        </p:nvSpPr>
        <p:spPr bwMode="auto">
          <a:xfrm>
            <a:off x="6553200" y="1417638"/>
            <a:ext cx="4191000" cy="4373562"/>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algn="ctr"/>
            <a:r>
              <a:rPr lang="en-US" sz="3600" dirty="0">
                <a:latin typeface="+mn-lt"/>
              </a:rPr>
              <a:t>Will we </a:t>
            </a:r>
            <a:r>
              <a:rPr lang="en-US" sz="3600" b="1" dirty="0">
                <a:latin typeface="+mn-lt"/>
              </a:rPr>
              <a:t>worsen, maintain, </a:t>
            </a:r>
            <a:r>
              <a:rPr lang="en-US" sz="3600" dirty="0">
                <a:latin typeface="+mn-lt"/>
              </a:rPr>
              <a:t>or</a:t>
            </a:r>
            <a:r>
              <a:rPr lang="en-US" sz="3600" b="1" dirty="0">
                <a:latin typeface="+mn-lt"/>
              </a:rPr>
              <a:t> reduce </a:t>
            </a:r>
            <a:r>
              <a:rPr lang="en-US" sz="3600" dirty="0">
                <a:latin typeface="+mn-lt"/>
              </a:rPr>
              <a:t>health inequities through this approach?</a:t>
            </a:r>
          </a:p>
        </p:txBody>
      </p:sp>
    </p:spTree>
    <p:extLst>
      <p:ext uri="{BB962C8B-B14F-4D97-AF65-F5344CB8AC3E}">
        <p14:creationId xmlns:p14="http://schemas.microsoft.com/office/powerpoint/2010/main" val="1369587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C4988F2-420E-4327-B25A-147236BD9CC3}"/>
              </a:ext>
            </a:extLst>
          </p:cNvPr>
          <p:cNvSpPr>
            <a:spLocks noGrp="1"/>
          </p:cNvSpPr>
          <p:nvPr>
            <p:ph type="title"/>
          </p:nvPr>
        </p:nvSpPr>
        <p:spPr/>
        <p:txBody>
          <a:bodyPr/>
          <a:lstStyle/>
          <a:p>
            <a:r>
              <a:rPr lang="en-US" dirty="0"/>
              <a:t>Values and Principles</a:t>
            </a:r>
          </a:p>
        </p:txBody>
      </p:sp>
      <p:sp>
        <p:nvSpPr>
          <p:cNvPr id="7" name="Content Placeholder 6">
            <a:extLst>
              <a:ext uri="{FF2B5EF4-FFF2-40B4-BE49-F238E27FC236}">
                <a16:creationId xmlns:a16="http://schemas.microsoft.com/office/drawing/2014/main" id="{9CEA267D-30D9-4475-B601-BFC768216ACE}"/>
              </a:ext>
            </a:extLst>
          </p:cNvPr>
          <p:cNvSpPr>
            <a:spLocks noGrp="1"/>
          </p:cNvSpPr>
          <p:nvPr>
            <p:ph idx="1"/>
          </p:nvPr>
        </p:nvSpPr>
        <p:spPr/>
        <p:txBody>
          <a:bodyPr/>
          <a:lstStyle/>
          <a:p>
            <a:r>
              <a:rPr lang="en-US" dirty="0"/>
              <a:t>Shared understanding: </a:t>
            </a:r>
          </a:p>
          <a:p>
            <a:pPr lvl="1"/>
            <a:r>
              <a:rPr lang="en-US" dirty="0"/>
              <a:t>Commonly used approaches do not align with our intent</a:t>
            </a:r>
          </a:p>
          <a:p>
            <a:r>
              <a:rPr lang="en-US" dirty="0"/>
              <a:t>Agreement on values and principles</a:t>
            </a:r>
          </a:p>
        </p:txBody>
      </p:sp>
      <p:sp>
        <p:nvSpPr>
          <p:cNvPr id="5" name="Slide Number Placeholder 4">
            <a:extLst>
              <a:ext uri="{FF2B5EF4-FFF2-40B4-BE49-F238E27FC236}">
                <a16:creationId xmlns:a16="http://schemas.microsoft.com/office/drawing/2014/main" id="{DBDC983E-4EC7-4FF7-9322-880E4C967D02}"/>
              </a:ext>
            </a:extLst>
          </p:cNvPr>
          <p:cNvSpPr>
            <a:spLocks noGrp="1"/>
          </p:cNvSpPr>
          <p:nvPr>
            <p:ph type="sldNum" sz="quarter" idx="11"/>
          </p:nvPr>
        </p:nvSpPr>
        <p:spPr/>
        <p:txBody>
          <a:bodyPr/>
          <a:lstStyle/>
          <a:p>
            <a:pPr>
              <a:defRPr/>
            </a:pPr>
            <a:fld id="{66BF0931-17E3-422E-9460-9C41BB3665FD}" type="slidenum">
              <a:rPr lang="en-US" altLang="en-US" smtClean="0"/>
              <a:pPr>
                <a:defRPr/>
              </a:pPr>
              <a:t>13</a:t>
            </a:fld>
            <a:endParaRPr lang="en-US" altLang="en-US" dirty="0"/>
          </a:p>
        </p:txBody>
      </p:sp>
    </p:spTree>
    <p:extLst>
      <p:ext uri="{BB962C8B-B14F-4D97-AF65-F5344CB8AC3E}">
        <p14:creationId xmlns:p14="http://schemas.microsoft.com/office/powerpoint/2010/main" val="807488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E3B58D-75D9-4C7F-893F-66036CF93E7A}"/>
              </a:ext>
            </a:extLst>
          </p:cNvPr>
          <p:cNvSpPr>
            <a:spLocks noGrp="1"/>
          </p:cNvSpPr>
          <p:nvPr>
            <p:ph type="sldNum" sz="quarter" idx="11"/>
          </p:nvPr>
        </p:nvSpPr>
        <p:spPr/>
        <p:txBody>
          <a:bodyPr/>
          <a:lstStyle/>
          <a:p>
            <a:pPr>
              <a:defRPr/>
            </a:pPr>
            <a:fld id="{678D0E47-2870-4D7F-9E5B-E656D1108487}" type="slidenum">
              <a:rPr lang="en-US" altLang="en-US" smtClean="0"/>
              <a:pPr>
                <a:defRPr/>
              </a:pPr>
              <a:t>14</a:t>
            </a:fld>
            <a:endParaRPr lang="en-US" altLang="en-US" dirty="0"/>
          </a:p>
        </p:txBody>
      </p:sp>
      <p:sp>
        <p:nvSpPr>
          <p:cNvPr id="7" name="Title 6">
            <a:extLst>
              <a:ext uri="{FF2B5EF4-FFF2-40B4-BE49-F238E27FC236}">
                <a16:creationId xmlns:a16="http://schemas.microsoft.com/office/drawing/2014/main" id="{1939D91F-2010-4533-8A6E-03F46D21BC6C}"/>
              </a:ext>
            </a:extLst>
          </p:cNvPr>
          <p:cNvSpPr>
            <a:spLocks noGrp="1"/>
          </p:cNvSpPr>
          <p:nvPr>
            <p:ph type="title" idx="4294967295"/>
          </p:nvPr>
        </p:nvSpPr>
        <p:spPr>
          <a:xfrm>
            <a:off x="609600" y="-1143000"/>
            <a:ext cx="10972800" cy="1143000"/>
          </a:xfrm>
        </p:spPr>
        <p:txBody>
          <a:bodyPr vert="horz" wrap="square" lIns="91440" tIns="45720" rIns="91440" bIns="45720" numCol="1" anchor="b" anchorCtr="0" compatLnSpc="1">
            <a:prstTxWarp prst="textNoShape">
              <a:avLst/>
            </a:prstTxWarp>
          </a:bodyPr>
          <a:lstStyle/>
          <a:p>
            <a:r>
              <a:rPr lang="en-US" dirty="0"/>
              <a:t>Hope and innovation are the foundation</a:t>
            </a:r>
          </a:p>
        </p:txBody>
      </p:sp>
      <p:pic>
        <p:nvPicPr>
          <p:cNvPr id="3" name="Picture 2" descr="Pyramid with seven levels. From the bottom, the levels are as follows: hope and innovation, values and priorities discussed with ORAAC, interim guidance and triage tool, informative prep, willingness, expert support, and dialogue. The top of the pyramid touches concentric circles. The outer circle is labeled recommendations, and the inner circle says equity-centered crisis care guidelines.">
            <a:extLst>
              <a:ext uri="{FF2B5EF4-FFF2-40B4-BE49-F238E27FC236}">
                <a16:creationId xmlns:a16="http://schemas.microsoft.com/office/drawing/2014/main" id="{EEF39A57-7150-4F7F-9B5B-40ECA5B48A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0"/>
            <a:ext cx="8636000" cy="6477000"/>
          </a:xfrm>
          <a:prstGeom prst="rect">
            <a:avLst/>
          </a:prstGeom>
        </p:spPr>
      </p:pic>
    </p:spTree>
    <p:extLst>
      <p:ext uri="{BB962C8B-B14F-4D97-AF65-F5344CB8AC3E}">
        <p14:creationId xmlns:p14="http://schemas.microsoft.com/office/powerpoint/2010/main" val="2562292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BA921F2-EEE8-42D0-8250-4D5D44C5602B}"/>
              </a:ext>
            </a:extLst>
          </p:cNvPr>
          <p:cNvSpPr>
            <a:spLocks noGrp="1"/>
          </p:cNvSpPr>
          <p:nvPr>
            <p:ph type="title"/>
          </p:nvPr>
        </p:nvSpPr>
        <p:spPr/>
        <p:txBody>
          <a:bodyPr/>
          <a:lstStyle/>
          <a:p>
            <a:r>
              <a:rPr lang="en-US" dirty="0"/>
              <a:t>What’s Next</a:t>
            </a:r>
          </a:p>
        </p:txBody>
      </p:sp>
      <p:sp>
        <p:nvSpPr>
          <p:cNvPr id="4" name="Content Placeholder 3">
            <a:extLst>
              <a:ext uri="{FF2B5EF4-FFF2-40B4-BE49-F238E27FC236}">
                <a16:creationId xmlns:a16="http://schemas.microsoft.com/office/drawing/2014/main" id="{38B9E1D7-83A3-4068-BBDE-BA7E624F7F5A}"/>
              </a:ext>
            </a:extLst>
          </p:cNvPr>
          <p:cNvSpPr>
            <a:spLocks noGrp="1"/>
          </p:cNvSpPr>
          <p:nvPr>
            <p:ph idx="1"/>
          </p:nvPr>
        </p:nvSpPr>
        <p:spPr>
          <a:xfrm>
            <a:off x="609600" y="1600200"/>
            <a:ext cx="10972800" cy="2133600"/>
          </a:xfrm>
        </p:spPr>
        <p:txBody>
          <a:bodyPr/>
          <a:lstStyle/>
          <a:p>
            <a:r>
              <a:rPr lang="en-US" dirty="0"/>
              <a:t>Statements</a:t>
            </a:r>
          </a:p>
          <a:p>
            <a:r>
              <a:rPr lang="en-US" dirty="0"/>
              <a:t>Operationalize them</a:t>
            </a:r>
          </a:p>
          <a:p>
            <a:r>
              <a:rPr lang="en-US" dirty="0"/>
              <a:t>Turn into recommendations </a:t>
            </a:r>
          </a:p>
          <a:p>
            <a:endParaRPr lang="en-US" dirty="0"/>
          </a:p>
        </p:txBody>
      </p:sp>
      <p:sp>
        <p:nvSpPr>
          <p:cNvPr id="2" name="Slide Number Placeholder 1">
            <a:extLst>
              <a:ext uri="{FF2B5EF4-FFF2-40B4-BE49-F238E27FC236}">
                <a16:creationId xmlns:a16="http://schemas.microsoft.com/office/drawing/2014/main" id="{C1B7D335-F1CE-4A9F-822D-88F658CFB630}"/>
              </a:ext>
            </a:extLst>
          </p:cNvPr>
          <p:cNvSpPr>
            <a:spLocks noGrp="1"/>
          </p:cNvSpPr>
          <p:nvPr>
            <p:ph type="sldNum" sz="quarter" idx="11"/>
          </p:nvPr>
        </p:nvSpPr>
        <p:spPr/>
        <p:txBody>
          <a:bodyPr/>
          <a:lstStyle/>
          <a:p>
            <a:pPr>
              <a:defRPr/>
            </a:pPr>
            <a:fld id="{137EC908-0AD5-4A0E-8D51-C307C1E88F67}" type="slidenum">
              <a:rPr lang="en-US" altLang="en-US" smtClean="0"/>
              <a:pPr>
                <a:defRPr/>
              </a:pPr>
              <a:t>15</a:t>
            </a:fld>
            <a:endParaRPr lang="en-US" altLang="en-US" dirty="0"/>
          </a:p>
        </p:txBody>
      </p:sp>
      <p:pic>
        <p:nvPicPr>
          <p:cNvPr id="7" name="Graphic 6" descr="Road with solid fill">
            <a:extLst>
              <a:ext uri="{FF2B5EF4-FFF2-40B4-BE49-F238E27FC236}">
                <a16:creationId xmlns:a16="http://schemas.microsoft.com/office/drawing/2014/main" id="{1858BADE-4377-4DE2-970A-92F52D74F6C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77200" y="2286000"/>
            <a:ext cx="2895600" cy="2895600"/>
          </a:xfrm>
          <a:prstGeom prst="rect">
            <a:avLst/>
          </a:prstGeom>
        </p:spPr>
      </p:pic>
    </p:spTree>
    <p:extLst>
      <p:ext uri="{BB962C8B-B14F-4D97-AF65-F5344CB8AC3E}">
        <p14:creationId xmlns:p14="http://schemas.microsoft.com/office/powerpoint/2010/main" val="3520853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5DAA9F1-F416-428A-9522-CC32F0C58975}"/>
              </a:ext>
            </a:extLst>
          </p:cNvPr>
          <p:cNvSpPr>
            <a:spLocks noGrp="1"/>
          </p:cNvSpPr>
          <p:nvPr>
            <p:ph type="sldNum" sz="quarter" idx="11"/>
          </p:nvPr>
        </p:nvSpPr>
        <p:spPr/>
        <p:txBody>
          <a:bodyPr/>
          <a:lstStyle/>
          <a:p>
            <a:pPr>
              <a:defRPr/>
            </a:pPr>
            <a:fld id="{678D0E47-2870-4D7F-9E5B-E656D1108487}" type="slidenum">
              <a:rPr lang="en-US" altLang="en-US" smtClean="0"/>
              <a:pPr>
                <a:defRPr/>
              </a:pPr>
              <a:t>16</a:t>
            </a:fld>
            <a:endParaRPr lang="en-US" altLang="en-US" dirty="0"/>
          </a:p>
        </p:txBody>
      </p:sp>
      <p:sp>
        <p:nvSpPr>
          <p:cNvPr id="2" name="Title 1">
            <a:extLst>
              <a:ext uri="{FF2B5EF4-FFF2-40B4-BE49-F238E27FC236}">
                <a16:creationId xmlns:a16="http://schemas.microsoft.com/office/drawing/2014/main" id="{90004A9C-3B15-4100-AAB0-959ED8075DE8}"/>
              </a:ext>
            </a:extLst>
          </p:cNvPr>
          <p:cNvSpPr>
            <a:spLocks noGrp="1"/>
          </p:cNvSpPr>
          <p:nvPr>
            <p:ph type="title"/>
          </p:nvPr>
        </p:nvSpPr>
        <p:spPr/>
        <p:txBody>
          <a:bodyPr/>
          <a:lstStyle/>
          <a:p>
            <a:r>
              <a:rPr lang="en-US" dirty="0"/>
              <a:t>Process Ahead</a:t>
            </a:r>
          </a:p>
        </p:txBody>
      </p:sp>
      <p:graphicFrame>
        <p:nvGraphicFramePr>
          <p:cNvPr id="5" name="Diagram 4" descr="A diagram with arrows showing the first part of a process: Present recommendations, committee feedback, community engagement">
            <a:extLst>
              <a:ext uri="{FF2B5EF4-FFF2-40B4-BE49-F238E27FC236}">
                <a16:creationId xmlns:a16="http://schemas.microsoft.com/office/drawing/2014/main" id="{D2ED01CB-3F47-4569-93DD-55D1432E7BE9}"/>
              </a:ext>
            </a:extLst>
          </p:cNvPr>
          <p:cNvGraphicFramePr/>
          <p:nvPr>
            <p:extLst>
              <p:ext uri="{D42A27DB-BD31-4B8C-83A1-F6EECF244321}">
                <p14:modId xmlns:p14="http://schemas.microsoft.com/office/powerpoint/2010/main" val="1581792720"/>
              </p:ext>
            </p:extLst>
          </p:nvPr>
        </p:nvGraphicFramePr>
        <p:xfrm>
          <a:off x="317500" y="882924"/>
          <a:ext cx="115570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descr="A diagram with arrows showing the second part of the process: public comment, revised recommendations, and final recommendations">
            <a:extLst>
              <a:ext uri="{FF2B5EF4-FFF2-40B4-BE49-F238E27FC236}">
                <a16:creationId xmlns:a16="http://schemas.microsoft.com/office/drawing/2014/main" id="{7747E163-03B6-417B-AF25-E33210AF7D7A}"/>
              </a:ext>
            </a:extLst>
          </p:cNvPr>
          <p:cNvGraphicFramePr/>
          <p:nvPr>
            <p:extLst>
              <p:ext uri="{D42A27DB-BD31-4B8C-83A1-F6EECF244321}">
                <p14:modId xmlns:p14="http://schemas.microsoft.com/office/powerpoint/2010/main" val="2524847813"/>
              </p:ext>
            </p:extLst>
          </p:nvPr>
        </p:nvGraphicFramePr>
        <p:xfrm>
          <a:off x="1219200" y="3810000"/>
          <a:ext cx="9829800" cy="2514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766243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9041A-D4BD-413B-A076-75A8B74403BC}"/>
              </a:ext>
            </a:extLst>
          </p:cNvPr>
          <p:cNvSpPr>
            <a:spLocks noGrp="1"/>
          </p:cNvSpPr>
          <p:nvPr>
            <p:ph type="title"/>
          </p:nvPr>
        </p:nvSpPr>
        <p:spPr/>
        <p:txBody>
          <a:bodyPr/>
          <a:lstStyle/>
          <a:p>
            <a:r>
              <a:rPr lang="en-US" dirty="0"/>
              <a:t>Draft Statements Disclaimer</a:t>
            </a:r>
          </a:p>
        </p:txBody>
      </p:sp>
      <p:sp>
        <p:nvSpPr>
          <p:cNvPr id="3" name="Content Placeholder 2">
            <a:extLst>
              <a:ext uri="{FF2B5EF4-FFF2-40B4-BE49-F238E27FC236}">
                <a16:creationId xmlns:a16="http://schemas.microsoft.com/office/drawing/2014/main" id="{9CC6904F-AB2F-4901-A5A1-3527FD1F5DA7}"/>
              </a:ext>
            </a:extLst>
          </p:cNvPr>
          <p:cNvSpPr>
            <a:spLocks noGrp="1"/>
          </p:cNvSpPr>
          <p:nvPr>
            <p:ph idx="1"/>
          </p:nvPr>
        </p:nvSpPr>
        <p:spPr>
          <a:xfrm>
            <a:off x="609600" y="1606100"/>
            <a:ext cx="10972800" cy="4114800"/>
          </a:xfrm>
        </p:spPr>
        <p:txBody>
          <a:bodyPr/>
          <a:lstStyle/>
          <a:p>
            <a:pPr marL="0" indent="0">
              <a:buNone/>
            </a:pPr>
            <a:r>
              <a:rPr lang="en-US" dirty="0"/>
              <a:t>Disclaimer: The draft statements to follow in this slide deck were intended for the purpose of generating subcommittee discussion and making progress towards recommendation development. These statements are not intended to represent the positions of the Triage Approaches Subcommittee, consultants or Oregon Health Authority staff.</a:t>
            </a:r>
          </a:p>
        </p:txBody>
      </p:sp>
      <p:sp>
        <p:nvSpPr>
          <p:cNvPr id="4" name="Slide Number Placeholder 3">
            <a:extLst>
              <a:ext uri="{FF2B5EF4-FFF2-40B4-BE49-F238E27FC236}">
                <a16:creationId xmlns:a16="http://schemas.microsoft.com/office/drawing/2014/main" id="{722EE042-B53B-4787-A52D-F8695B20C6DA}"/>
              </a:ext>
            </a:extLst>
          </p:cNvPr>
          <p:cNvSpPr>
            <a:spLocks noGrp="1"/>
          </p:cNvSpPr>
          <p:nvPr>
            <p:ph type="sldNum" sz="quarter" idx="11"/>
          </p:nvPr>
        </p:nvSpPr>
        <p:spPr/>
        <p:txBody>
          <a:bodyPr/>
          <a:lstStyle/>
          <a:p>
            <a:pPr>
              <a:defRPr/>
            </a:pPr>
            <a:fld id="{678D0E47-2870-4D7F-9E5B-E656D1108487}" type="slidenum">
              <a:rPr lang="en-US" altLang="en-US" smtClean="0"/>
              <a:pPr>
                <a:defRPr/>
              </a:pPr>
              <a:t>17</a:t>
            </a:fld>
            <a:endParaRPr lang="en-US" altLang="en-US" dirty="0"/>
          </a:p>
        </p:txBody>
      </p:sp>
    </p:spTree>
    <p:extLst>
      <p:ext uri="{BB962C8B-B14F-4D97-AF65-F5344CB8AC3E}">
        <p14:creationId xmlns:p14="http://schemas.microsoft.com/office/powerpoint/2010/main" val="14014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n-US" dirty="0"/>
              <a:t>Draft statements (1 of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p:txBody>
          <a:bodyPr/>
          <a:lstStyle/>
          <a:p>
            <a:r>
              <a:rPr lang="en-US" dirty="0"/>
              <a:t>We will center hope and innovation in our work and not be limited but current practices or known options.</a:t>
            </a:r>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18</a:t>
            </a:fld>
            <a:endParaRPr lang="en-US" altLang="en-US" dirty="0"/>
          </a:p>
        </p:txBody>
      </p:sp>
    </p:spTree>
    <p:extLst>
      <p:ext uri="{BB962C8B-B14F-4D97-AF65-F5344CB8AC3E}">
        <p14:creationId xmlns:p14="http://schemas.microsoft.com/office/powerpoint/2010/main" val="1536357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n-US" dirty="0"/>
              <a:t>Draft statements (2 of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p:txBody>
          <a:bodyPr/>
          <a:lstStyle/>
          <a:p>
            <a:r>
              <a:rPr lang="en-US" dirty="0"/>
              <a:t>We will work to achieve procedural justice through transparency, seeking community input on emerging recommendations, assessing local cultural values regarding resource allocation, considering this information as part of recommendation development and addressing concerns that arise. We will prioritize input from communities who face the greatest health inequities.</a:t>
            </a:r>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19</a:t>
            </a:fld>
            <a:endParaRPr lang="en-US" altLang="en-US" dirty="0"/>
          </a:p>
        </p:txBody>
      </p:sp>
    </p:spTree>
    <p:extLst>
      <p:ext uri="{BB962C8B-B14F-4D97-AF65-F5344CB8AC3E}">
        <p14:creationId xmlns:p14="http://schemas.microsoft.com/office/powerpoint/2010/main" val="3227069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39704-9341-4113-89D0-4C76FB68D257}"/>
              </a:ext>
            </a:extLst>
          </p:cNvPr>
          <p:cNvSpPr>
            <a:spLocks noGrp="1"/>
          </p:cNvSpPr>
          <p:nvPr>
            <p:ph type="title"/>
          </p:nvPr>
        </p:nvSpPr>
        <p:spPr>
          <a:xfrm>
            <a:off x="1981200" y="52383"/>
            <a:ext cx="8229600" cy="1439862"/>
          </a:xfrm>
        </p:spPr>
        <p:txBody>
          <a:bodyPr/>
          <a:lstStyle/>
          <a:p>
            <a:pPr algn="ctr"/>
            <a:r>
              <a:rPr lang="en-US" sz="4400" dirty="0">
                <a:latin typeface="Arial" panose="020B0604020202020204" pitchFamily="34" charset="0"/>
                <a:cs typeface="Arial" panose="020B0604020202020204" pitchFamily="34" charset="0"/>
              </a:rPr>
              <a:t>Interpretation</a:t>
            </a:r>
          </a:p>
        </p:txBody>
      </p:sp>
      <p:sp>
        <p:nvSpPr>
          <p:cNvPr id="4" name="TextBox 3">
            <a:extLst>
              <a:ext uri="{FF2B5EF4-FFF2-40B4-BE49-F238E27FC236}">
                <a16:creationId xmlns:a16="http://schemas.microsoft.com/office/drawing/2014/main" id="{3B26D755-A558-43EE-88BB-64D1A31F6CBA}"/>
              </a:ext>
            </a:extLst>
          </p:cNvPr>
          <p:cNvSpPr txBox="1"/>
          <p:nvPr/>
        </p:nvSpPr>
        <p:spPr>
          <a:xfrm>
            <a:off x="685800" y="4641436"/>
            <a:ext cx="11201400" cy="3416320"/>
          </a:xfrm>
          <a:prstGeom prst="rect">
            <a:avLst/>
          </a:prstGeom>
          <a:noFill/>
        </p:spPr>
        <p:txBody>
          <a:bodyPr wrap="square" rtlCol="0">
            <a:spAutoFit/>
          </a:bodyPr>
          <a:lstStyle/>
          <a:p>
            <a:pPr marL="285750" indent="-285750">
              <a:buFont typeface="Arial" panose="020B0604020202020204" pitchFamily="34" charset="0"/>
              <a:buChar char="•"/>
            </a:pPr>
            <a:r>
              <a:rPr lang="en-US" sz="2400" dirty="0">
                <a:solidFill>
                  <a:srgbClr val="005595"/>
                </a:solidFill>
                <a:latin typeface="Arial" panose="020B0604020202020204" pitchFamily="34" charset="0"/>
                <a:cs typeface="Arial" panose="020B0604020202020204" pitchFamily="34" charset="0"/>
              </a:rPr>
              <a:t>Click the globe to enable interpretation options.  </a:t>
            </a:r>
          </a:p>
          <a:p>
            <a:pPr marL="285750" indent="-285750">
              <a:buFont typeface="Arial" panose="020B0604020202020204" pitchFamily="34" charset="0"/>
              <a:buChar char="•"/>
            </a:pPr>
            <a:r>
              <a:rPr lang="en-US" sz="2400" dirty="0">
                <a:solidFill>
                  <a:srgbClr val="005595"/>
                </a:solidFill>
                <a:latin typeface="Arial" panose="020B0604020202020204" pitchFamily="34" charset="0"/>
                <a:cs typeface="Arial" panose="020B0604020202020204" pitchFamily="34" charset="0"/>
              </a:rPr>
              <a:t>Select the language. </a:t>
            </a:r>
          </a:p>
          <a:p>
            <a:pPr marL="285750" indent="-285750">
              <a:buFont typeface="Arial" panose="020B0604020202020204" pitchFamily="34" charset="0"/>
              <a:buChar char="•"/>
            </a:pPr>
            <a:r>
              <a:rPr lang="en-US" sz="2400" dirty="0">
                <a:solidFill>
                  <a:srgbClr val="005595"/>
                </a:solidFill>
                <a:latin typeface="Arial" panose="020B0604020202020204" pitchFamily="34" charset="0"/>
              </a:rPr>
              <a:t>You can choose to hear the original audio at a lower volume or select “mute original audio” to stop hearing the original audio.</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p:txBody>
      </p:sp>
      <p:pic>
        <p:nvPicPr>
          <p:cNvPr id="11" name="Picture 10" descr="This is a picture of the Zoom control panel, gray words on a black background. Circle surrounding Interpretation globe logo. The arrow next to Interpretation is clicked and shows a menu with the options: for Off, English, Russian and manage language interpretation.">
            <a:extLst>
              <a:ext uri="{FF2B5EF4-FFF2-40B4-BE49-F238E27FC236}">
                <a16:creationId xmlns:a16="http://schemas.microsoft.com/office/drawing/2014/main" id="{9ECC22C3-F7FA-46FC-80AA-43FD3D16926D}"/>
              </a:ext>
            </a:extLst>
          </p:cNvPr>
          <p:cNvPicPr>
            <a:picLocks noChangeAspect="1"/>
          </p:cNvPicPr>
          <p:nvPr/>
        </p:nvPicPr>
        <p:blipFill>
          <a:blip r:embed="rId3"/>
          <a:stretch>
            <a:fillRect/>
          </a:stretch>
        </p:blipFill>
        <p:spPr>
          <a:xfrm>
            <a:off x="4179292" y="1143000"/>
            <a:ext cx="3833416" cy="3331116"/>
          </a:xfrm>
          <a:prstGeom prst="rect">
            <a:avLst/>
          </a:prstGeom>
        </p:spPr>
      </p:pic>
      <p:sp>
        <p:nvSpPr>
          <p:cNvPr id="12" name="Oval 11">
            <a:extLst>
              <a:ext uri="{FF2B5EF4-FFF2-40B4-BE49-F238E27FC236}">
                <a16:creationId xmlns:a16="http://schemas.microsoft.com/office/drawing/2014/main" id="{440E73C8-D4BC-403F-BC06-4DC5E309120F}"/>
              </a:ext>
              <a:ext uri="{C183D7F6-B498-43B3-948B-1728B52AA6E4}">
                <adec:decorative xmlns:adec="http://schemas.microsoft.com/office/drawing/2017/decorative" val="1"/>
              </a:ext>
            </a:extLst>
          </p:cNvPr>
          <p:cNvSpPr/>
          <p:nvPr/>
        </p:nvSpPr>
        <p:spPr>
          <a:xfrm>
            <a:off x="4771213" y="3720312"/>
            <a:ext cx="1425640" cy="921124"/>
          </a:xfrm>
          <a:prstGeom prst="ellipse">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33061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n-US" dirty="0"/>
              <a:t>Draft statements (3 of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a:xfrm>
            <a:off x="609600" y="1417638"/>
            <a:ext cx="10972800" cy="4114800"/>
          </a:xfrm>
        </p:spPr>
        <p:txBody>
          <a:bodyPr/>
          <a:lstStyle/>
          <a:p>
            <a:r>
              <a:rPr lang="en-US" sz="2800" b="0" i="0" u="none" strike="noStrike" baseline="0" dirty="0"/>
              <a:t>The updated crisis care guidance must also acknowledge: </a:t>
            </a:r>
          </a:p>
          <a:p>
            <a:endParaRPr lang="en-US" sz="800" b="0" i="0" u="none" strike="noStrike" baseline="0" dirty="0"/>
          </a:p>
          <a:p>
            <a:pPr lvl="1"/>
            <a:r>
              <a:rPr lang="en-US" sz="2400" b="0" i="0" u="none" strike="noStrike" baseline="0" dirty="0"/>
              <a:t>That there is no perfect, universally accepted or accurate approach; justification will be needed for the choices made </a:t>
            </a:r>
          </a:p>
          <a:p>
            <a:pPr marL="457200" lvl="1" indent="0">
              <a:buNone/>
            </a:pPr>
            <a:endParaRPr lang="en-US" sz="800" b="0" i="0" u="none" strike="noStrike" baseline="0" dirty="0"/>
          </a:p>
          <a:p>
            <a:pPr lvl="1"/>
            <a:r>
              <a:rPr lang="en-US" sz="2400" b="0" i="0" u="none" strike="noStrike" baseline="0" dirty="0"/>
              <a:t>It will be necessary to continuously evaluate chosen approaches, review data, learn and refine guidance</a:t>
            </a:r>
          </a:p>
          <a:p>
            <a:pPr marL="457200" lvl="1" indent="0">
              <a:buNone/>
            </a:pPr>
            <a:endParaRPr lang="en-US" sz="800" b="0" i="0" u="none" strike="noStrike" baseline="0" dirty="0"/>
          </a:p>
          <a:p>
            <a:pPr lvl="1"/>
            <a:r>
              <a:rPr lang="en-US" sz="2400" b="0" i="0" u="none" strike="noStrike" baseline="0" dirty="0"/>
              <a:t>Health systems must develop ongoing partnerships with communities most impacted by oppression and health inequities to develop and refine crisis care guidelines and other approaches to reducing health inequities </a:t>
            </a:r>
          </a:p>
          <a:p>
            <a:pPr marL="0" indent="0">
              <a:buNone/>
            </a:pPr>
            <a:r>
              <a:rPr lang="en-US" sz="1800" b="0" i="0" u="none" strike="noStrike" baseline="0" dirty="0">
                <a:solidFill>
                  <a:srgbClr val="000000"/>
                </a:solidFill>
                <a:latin typeface="Calibri" panose="020F0502020204030204" pitchFamily="34" charset="0"/>
              </a:rPr>
              <a:t>	</a:t>
            </a:r>
          </a:p>
          <a:p>
            <a:endParaRPr lang="en-US" dirty="0"/>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20</a:t>
            </a:fld>
            <a:endParaRPr lang="en-US" altLang="en-US" dirty="0"/>
          </a:p>
        </p:txBody>
      </p:sp>
    </p:spTree>
    <p:extLst>
      <p:ext uri="{BB962C8B-B14F-4D97-AF65-F5344CB8AC3E}">
        <p14:creationId xmlns:p14="http://schemas.microsoft.com/office/powerpoint/2010/main" val="3697192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n-US" dirty="0"/>
              <a:t>Draft statements (3 of 9), continued</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a:xfrm>
            <a:off x="609600" y="1417638"/>
            <a:ext cx="10972800" cy="4114800"/>
          </a:xfrm>
        </p:spPr>
        <p:txBody>
          <a:bodyPr/>
          <a:lstStyle/>
          <a:p>
            <a:r>
              <a:rPr lang="en-US" sz="2800" b="0" i="0" u="none" strike="noStrike" baseline="0" dirty="0"/>
              <a:t>The updated crisis care guidance must also acknowledge: </a:t>
            </a:r>
          </a:p>
          <a:p>
            <a:pPr marL="0" indent="0">
              <a:buNone/>
            </a:pPr>
            <a:endParaRPr lang="en-US" sz="800" b="0" i="0" u="none" strike="noStrike" baseline="0" dirty="0"/>
          </a:p>
          <a:p>
            <a:pPr lvl="1"/>
            <a:r>
              <a:rPr lang="en-US" sz="2400" b="0" i="0" u="none" strike="noStrike" baseline="0" dirty="0"/>
              <a:t>Crisis care tools are but one part of broader efforts needed in a public health emergency necessary to reduce inequities, including but not limited to: emergency preparedness; broad access to culturally responsive healthcare and basic needs; access to needed supports that allow individuals with disability to achieve desired independence and communicate their needs and goals; a diverse, responsive and supported healthcare workforce; local, regional, statewide and interstate communication and movement of patients to access needed care ( e.g., “load balancing”) </a:t>
            </a:r>
          </a:p>
          <a:p>
            <a:pPr marL="0" indent="0">
              <a:buNone/>
            </a:pPr>
            <a:r>
              <a:rPr lang="en-US" sz="2400" b="0" i="0" u="none" strike="noStrike" baseline="0" dirty="0">
                <a:solidFill>
                  <a:srgbClr val="000000"/>
                </a:solidFill>
                <a:latin typeface="Calibri" panose="020F0502020204030204" pitchFamily="34" charset="0"/>
              </a:rPr>
              <a:t>	</a:t>
            </a:r>
          </a:p>
          <a:p>
            <a:endParaRPr lang="en-US" dirty="0"/>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21</a:t>
            </a:fld>
            <a:endParaRPr lang="en-US" altLang="en-US" dirty="0"/>
          </a:p>
        </p:txBody>
      </p:sp>
    </p:spTree>
    <p:extLst>
      <p:ext uri="{BB962C8B-B14F-4D97-AF65-F5344CB8AC3E}">
        <p14:creationId xmlns:p14="http://schemas.microsoft.com/office/powerpoint/2010/main" val="4285172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09D0F-DB63-49C0-B2B1-BA58EB78F8B2}"/>
              </a:ext>
            </a:extLst>
          </p:cNvPr>
          <p:cNvSpPr>
            <a:spLocks noGrp="1"/>
          </p:cNvSpPr>
          <p:nvPr>
            <p:ph type="title"/>
          </p:nvPr>
        </p:nvSpPr>
        <p:spPr/>
        <p:txBody>
          <a:bodyPr/>
          <a:lstStyle/>
          <a:p>
            <a:r>
              <a:rPr lang="en-US" dirty="0"/>
              <a:t>Draft statements (4 of 9)</a:t>
            </a:r>
          </a:p>
        </p:txBody>
      </p:sp>
      <p:sp>
        <p:nvSpPr>
          <p:cNvPr id="3" name="Content Placeholder 2">
            <a:extLst>
              <a:ext uri="{FF2B5EF4-FFF2-40B4-BE49-F238E27FC236}">
                <a16:creationId xmlns:a16="http://schemas.microsoft.com/office/drawing/2014/main" id="{1A949012-E812-4058-8402-A7BD2220F3EA}"/>
              </a:ext>
            </a:extLst>
          </p:cNvPr>
          <p:cNvSpPr>
            <a:spLocks noGrp="1"/>
          </p:cNvSpPr>
          <p:nvPr>
            <p:ph idx="1"/>
          </p:nvPr>
        </p:nvSpPr>
        <p:spPr/>
        <p:txBody>
          <a:bodyPr/>
          <a:lstStyle/>
          <a:p>
            <a:r>
              <a:rPr lang="en-US" dirty="0"/>
              <a:t>The resource allocation methodology in crisis care guidelines is not adequate alone to reach our goal. Guidance must also outline the composition of the triage team that has decision-making responsibility . The expertise, diversity, role, training and support structures for the triage team are critical to attain the goal to reduce health inequities through resource allocation.</a:t>
            </a:r>
          </a:p>
        </p:txBody>
      </p:sp>
      <p:sp>
        <p:nvSpPr>
          <p:cNvPr id="4" name="Slide Number Placeholder 3">
            <a:extLst>
              <a:ext uri="{FF2B5EF4-FFF2-40B4-BE49-F238E27FC236}">
                <a16:creationId xmlns:a16="http://schemas.microsoft.com/office/drawing/2014/main" id="{7876CA4C-3EA0-4A1F-8E5D-285A8133479C}"/>
              </a:ext>
            </a:extLst>
          </p:cNvPr>
          <p:cNvSpPr>
            <a:spLocks noGrp="1"/>
          </p:cNvSpPr>
          <p:nvPr>
            <p:ph type="sldNum" sz="quarter" idx="11"/>
          </p:nvPr>
        </p:nvSpPr>
        <p:spPr/>
        <p:txBody>
          <a:bodyPr/>
          <a:lstStyle/>
          <a:p>
            <a:pPr>
              <a:defRPr/>
            </a:pPr>
            <a:fld id="{678D0E47-2870-4D7F-9E5B-E656D1108487}" type="slidenum">
              <a:rPr lang="en-US" altLang="en-US" smtClean="0"/>
              <a:pPr>
                <a:defRPr/>
              </a:pPr>
              <a:t>22</a:t>
            </a:fld>
            <a:endParaRPr lang="en-US" altLang="en-US" dirty="0"/>
          </a:p>
        </p:txBody>
      </p:sp>
    </p:spTree>
    <p:extLst>
      <p:ext uri="{BB962C8B-B14F-4D97-AF65-F5344CB8AC3E}">
        <p14:creationId xmlns:p14="http://schemas.microsoft.com/office/powerpoint/2010/main" val="27738496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F76BD-3A5A-1BC8-E22C-368084DC788C}"/>
              </a:ext>
            </a:extLst>
          </p:cNvPr>
          <p:cNvSpPr>
            <a:spLocks noGrp="1"/>
          </p:cNvSpPr>
          <p:nvPr>
            <p:ph type="title"/>
          </p:nvPr>
        </p:nvSpPr>
        <p:spPr/>
        <p:txBody>
          <a:bodyPr/>
          <a:lstStyle/>
          <a:p>
            <a:r>
              <a:rPr lang="en-US" dirty="0">
                <a:cs typeface="Arial"/>
              </a:rPr>
              <a:t>Draft statements (5 of 9)</a:t>
            </a:r>
          </a:p>
        </p:txBody>
      </p:sp>
      <p:sp>
        <p:nvSpPr>
          <p:cNvPr id="3" name="Content Placeholder 2">
            <a:extLst>
              <a:ext uri="{FF2B5EF4-FFF2-40B4-BE49-F238E27FC236}">
                <a16:creationId xmlns:a16="http://schemas.microsoft.com/office/drawing/2014/main" id="{61D9DFCE-37F8-F4C4-136A-B81075124EE0}"/>
              </a:ext>
            </a:extLst>
          </p:cNvPr>
          <p:cNvSpPr>
            <a:spLocks noGrp="1"/>
          </p:cNvSpPr>
          <p:nvPr>
            <p:ph idx="1"/>
          </p:nvPr>
        </p:nvSpPr>
        <p:spPr/>
        <p:txBody>
          <a:bodyPr/>
          <a:lstStyle/>
          <a:p>
            <a:r>
              <a:rPr lang="en-US" dirty="0">
                <a:ea typeface="+mn-lt"/>
                <a:cs typeface="+mn-lt"/>
              </a:rPr>
              <a:t>We will prioritize health justice allocation factor(s) to achieve our goal. </a:t>
            </a:r>
          </a:p>
          <a:p>
            <a:r>
              <a:rPr lang="en-US" i="1" dirty="0">
                <a:ea typeface="+mn-lt"/>
                <a:cs typeface="+mn-lt"/>
              </a:rPr>
              <a:t>Further exploration needed.</a:t>
            </a:r>
            <a:endParaRPr lang="en-US" i="1" dirty="0">
              <a:cs typeface="Arial"/>
            </a:endParaRPr>
          </a:p>
        </p:txBody>
      </p:sp>
      <p:sp>
        <p:nvSpPr>
          <p:cNvPr id="4" name="Slide Number Placeholder 3">
            <a:extLst>
              <a:ext uri="{FF2B5EF4-FFF2-40B4-BE49-F238E27FC236}">
                <a16:creationId xmlns:a16="http://schemas.microsoft.com/office/drawing/2014/main" id="{8350FD2D-3A49-60A9-978A-0EA4AC404DD3}"/>
              </a:ext>
            </a:extLst>
          </p:cNvPr>
          <p:cNvSpPr>
            <a:spLocks noGrp="1"/>
          </p:cNvSpPr>
          <p:nvPr>
            <p:ph type="sldNum" sz="quarter" idx="11"/>
          </p:nvPr>
        </p:nvSpPr>
        <p:spPr/>
        <p:txBody>
          <a:bodyPr/>
          <a:lstStyle/>
          <a:p>
            <a:pPr>
              <a:defRPr/>
            </a:pPr>
            <a:fld id="{678D0E47-2870-4D7F-9E5B-E656D1108487}" type="slidenum">
              <a:rPr lang="en-US" altLang="en-US"/>
              <a:pPr>
                <a:defRPr/>
              </a:pPr>
              <a:t>23</a:t>
            </a:fld>
            <a:endParaRPr lang="en-US" altLang="en-US" dirty="0"/>
          </a:p>
        </p:txBody>
      </p:sp>
    </p:spTree>
    <p:extLst>
      <p:ext uri="{BB962C8B-B14F-4D97-AF65-F5344CB8AC3E}">
        <p14:creationId xmlns:p14="http://schemas.microsoft.com/office/powerpoint/2010/main" val="145822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n-US" dirty="0"/>
              <a:t>Draft statements (6 of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n-US" dirty="0"/>
              <a:t>We do not recommend using the Sequential Oregon Failure Assessment (SOFA) tool in resource allocation. The tool was developed to assess survivability for one condition (sepsis) and may not apply more broadly. Research shows this tool will exacerbate inequities which is unacceptable.</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24</a:t>
            </a:fld>
            <a:endParaRPr lang="en-US" altLang="en-US" dirty="0"/>
          </a:p>
        </p:txBody>
      </p:sp>
    </p:spTree>
    <p:extLst>
      <p:ext uri="{BB962C8B-B14F-4D97-AF65-F5344CB8AC3E}">
        <p14:creationId xmlns:p14="http://schemas.microsoft.com/office/powerpoint/2010/main" val="16607007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n-US" dirty="0"/>
              <a:t>Draft statements (7 of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n-US" dirty="0"/>
              <a:t>We recommend against use of survivability as a primary factor in resource allocation. This approach is based on a utilitarian model which does not align with cross-cultural priorities. In addition, existing tools to assess survivability are known to or have the risk of exacerbating health inequities.</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25</a:t>
            </a:fld>
            <a:endParaRPr lang="en-US" altLang="en-US" dirty="0"/>
          </a:p>
        </p:txBody>
      </p:sp>
    </p:spTree>
    <p:extLst>
      <p:ext uri="{BB962C8B-B14F-4D97-AF65-F5344CB8AC3E}">
        <p14:creationId xmlns:p14="http://schemas.microsoft.com/office/powerpoint/2010/main" val="6778760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n-US" dirty="0"/>
              <a:t>Draft statements (8 of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n-US" dirty="0">
                <a:ea typeface="+mn-lt"/>
                <a:cs typeface="+mn-lt"/>
              </a:rPr>
              <a:t>Our task is to set out rules that guide who receives  scarce, life-saving resources when there is not enough for everyone who needs them. In our approach to resource allocation, our</a:t>
            </a:r>
            <a:r>
              <a:rPr lang="en-US" dirty="0"/>
              <a:t> goal is to reduce oppression, health inequities, and the disadvantage caused by these.</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26</a:t>
            </a:fld>
            <a:endParaRPr lang="en-US" altLang="en-US" dirty="0"/>
          </a:p>
        </p:txBody>
      </p:sp>
    </p:spTree>
    <p:extLst>
      <p:ext uri="{BB962C8B-B14F-4D97-AF65-F5344CB8AC3E}">
        <p14:creationId xmlns:p14="http://schemas.microsoft.com/office/powerpoint/2010/main" val="1301963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n-US" dirty="0"/>
              <a:t>Draft </a:t>
            </a:r>
            <a:r>
              <a:rPr lang="en-US"/>
              <a:t>statements (9 </a:t>
            </a:r>
            <a:r>
              <a:rPr lang="en-US" dirty="0"/>
              <a:t>of 9)</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n-US" i="1" dirty="0">
                <a:solidFill>
                  <a:schemeClr val="tx1"/>
                </a:solidFill>
              </a:rPr>
              <a:t>We might consider likelihood of imminent death based on clinician prognostication as a factor in resource allocation.</a:t>
            </a:r>
            <a:endParaRPr lang="en-US" i="1" dirty="0">
              <a:solidFill>
                <a:schemeClr val="tx1"/>
              </a:solidFill>
              <a:cs typeface="Arial"/>
            </a:endParaRPr>
          </a:p>
          <a:p>
            <a:pPr marL="0" indent="0">
              <a:buNone/>
            </a:pPr>
            <a:r>
              <a:rPr lang="en-US" dirty="0">
                <a:solidFill>
                  <a:srgbClr val="FF0000"/>
                </a:solidFill>
                <a:cs typeface="Arial"/>
              </a:rPr>
              <a:t>   (mixed support from subcommittee for this statement)</a:t>
            </a: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27</a:t>
            </a:fld>
            <a:endParaRPr lang="en-US" altLang="en-US" dirty="0"/>
          </a:p>
        </p:txBody>
      </p:sp>
    </p:spTree>
    <p:extLst>
      <p:ext uri="{BB962C8B-B14F-4D97-AF65-F5344CB8AC3E}">
        <p14:creationId xmlns:p14="http://schemas.microsoft.com/office/powerpoint/2010/main" val="14414671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B6DA4-BA84-4806-A618-75BD3CEAB6CC}"/>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C3B61703-8B59-4A95-9C82-480FA6362EF6}"/>
              </a:ext>
            </a:extLst>
          </p:cNvPr>
          <p:cNvSpPr>
            <a:spLocks noGrp="1"/>
          </p:cNvSpPr>
          <p:nvPr>
            <p:ph idx="1"/>
          </p:nvPr>
        </p:nvSpPr>
        <p:spPr/>
        <p:txBody>
          <a:bodyPr/>
          <a:lstStyle/>
          <a:p>
            <a:r>
              <a:rPr lang="en-US" dirty="0"/>
              <a:t>We will explore:</a:t>
            </a:r>
          </a:p>
          <a:p>
            <a:pPr lvl="1"/>
            <a:r>
              <a:rPr lang="en-US" dirty="0"/>
              <a:t>Use of disadvantage indices as potential prioritization factors that address the intersectionality of disadvantage, including the possible following uses:</a:t>
            </a:r>
          </a:p>
          <a:p>
            <a:pPr lvl="2"/>
            <a:r>
              <a:rPr lang="en-US" dirty="0"/>
              <a:t>As a primary allocation factor or tie breaker</a:t>
            </a:r>
          </a:p>
          <a:p>
            <a:pPr lvl="2"/>
            <a:r>
              <a:rPr lang="en-US" dirty="0"/>
              <a:t>As a weighted lottery</a:t>
            </a:r>
          </a:p>
          <a:p>
            <a:pPr lvl="1"/>
            <a:r>
              <a:rPr lang="en-US" dirty="0"/>
              <a:t>Other potential approaches to reduce health inequities</a:t>
            </a:r>
            <a:endParaRPr lang="en-US" dirty="0">
              <a:cs typeface="Arial"/>
            </a:endParaRPr>
          </a:p>
        </p:txBody>
      </p:sp>
      <p:sp>
        <p:nvSpPr>
          <p:cNvPr id="4" name="Slide Number Placeholder 3">
            <a:extLst>
              <a:ext uri="{FF2B5EF4-FFF2-40B4-BE49-F238E27FC236}">
                <a16:creationId xmlns:a16="http://schemas.microsoft.com/office/drawing/2014/main" id="{1700C97D-DBA0-4C3C-88FB-17F5360A8CD0}"/>
              </a:ext>
            </a:extLst>
          </p:cNvPr>
          <p:cNvSpPr>
            <a:spLocks noGrp="1"/>
          </p:cNvSpPr>
          <p:nvPr>
            <p:ph type="sldNum" sz="quarter" idx="11"/>
          </p:nvPr>
        </p:nvSpPr>
        <p:spPr/>
        <p:txBody>
          <a:bodyPr/>
          <a:lstStyle/>
          <a:p>
            <a:pPr>
              <a:defRPr/>
            </a:pPr>
            <a:fld id="{678D0E47-2870-4D7F-9E5B-E656D1108487}" type="slidenum">
              <a:rPr lang="en-US" altLang="en-US" smtClean="0"/>
              <a:pPr>
                <a:defRPr/>
              </a:pPr>
              <a:t>28</a:t>
            </a:fld>
            <a:endParaRPr lang="en-US" altLang="en-US" dirty="0"/>
          </a:p>
        </p:txBody>
      </p:sp>
    </p:spTree>
    <p:extLst>
      <p:ext uri="{BB962C8B-B14F-4D97-AF65-F5344CB8AC3E}">
        <p14:creationId xmlns:p14="http://schemas.microsoft.com/office/powerpoint/2010/main" val="38828959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5DAA9F1-F416-428A-9522-CC32F0C58975}"/>
              </a:ext>
            </a:extLst>
          </p:cNvPr>
          <p:cNvSpPr>
            <a:spLocks noGrp="1"/>
          </p:cNvSpPr>
          <p:nvPr>
            <p:ph type="sldNum" sz="quarter" idx="11"/>
          </p:nvPr>
        </p:nvSpPr>
        <p:spPr/>
        <p:txBody>
          <a:bodyPr/>
          <a:lstStyle/>
          <a:p>
            <a:pPr>
              <a:defRPr/>
            </a:pPr>
            <a:fld id="{678D0E47-2870-4D7F-9E5B-E656D1108487}" type="slidenum">
              <a:rPr lang="en-US" altLang="en-US" smtClean="0"/>
              <a:pPr>
                <a:defRPr/>
              </a:pPr>
              <a:t>29</a:t>
            </a:fld>
            <a:endParaRPr lang="en-US" altLang="en-US" dirty="0"/>
          </a:p>
        </p:txBody>
      </p:sp>
      <p:sp>
        <p:nvSpPr>
          <p:cNvPr id="2" name="Title 1">
            <a:extLst>
              <a:ext uri="{FF2B5EF4-FFF2-40B4-BE49-F238E27FC236}">
                <a16:creationId xmlns:a16="http://schemas.microsoft.com/office/drawing/2014/main" id="{90004A9C-3B15-4100-AAB0-959ED8075DE8}"/>
              </a:ext>
            </a:extLst>
          </p:cNvPr>
          <p:cNvSpPr>
            <a:spLocks noGrp="1"/>
          </p:cNvSpPr>
          <p:nvPr>
            <p:ph type="title"/>
          </p:nvPr>
        </p:nvSpPr>
        <p:spPr/>
        <p:txBody>
          <a:bodyPr/>
          <a:lstStyle/>
          <a:p>
            <a:r>
              <a:rPr lang="en-US" dirty="0"/>
              <a:t>Process Ahead</a:t>
            </a:r>
          </a:p>
        </p:txBody>
      </p:sp>
      <p:graphicFrame>
        <p:nvGraphicFramePr>
          <p:cNvPr id="5" name="Diagram 4" descr="A diagram with arrows showing the first part of a process: Present recommendations, committee feedback, community engagement">
            <a:extLst>
              <a:ext uri="{FF2B5EF4-FFF2-40B4-BE49-F238E27FC236}">
                <a16:creationId xmlns:a16="http://schemas.microsoft.com/office/drawing/2014/main" id="{D2ED01CB-3F47-4569-93DD-55D1432E7BE9}"/>
              </a:ext>
            </a:extLst>
          </p:cNvPr>
          <p:cNvGraphicFramePr/>
          <p:nvPr/>
        </p:nvGraphicFramePr>
        <p:xfrm>
          <a:off x="317500" y="882924"/>
          <a:ext cx="115570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descr="A diagram with arrows showing the second part of the process: public comment, revised recommendations, and final recommendations">
            <a:extLst>
              <a:ext uri="{FF2B5EF4-FFF2-40B4-BE49-F238E27FC236}">
                <a16:creationId xmlns:a16="http://schemas.microsoft.com/office/drawing/2014/main" id="{7747E163-03B6-417B-AF25-E33210AF7D7A}"/>
              </a:ext>
            </a:extLst>
          </p:cNvPr>
          <p:cNvGraphicFramePr/>
          <p:nvPr/>
        </p:nvGraphicFramePr>
        <p:xfrm>
          <a:off x="1219200" y="3810000"/>
          <a:ext cx="9829800" cy="25146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289147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3E790-B45A-12C2-BB15-2AE53395BE0A}"/>
              </a:ext>
            </a:extLst>
          </p:cNvPr>
          <p:cNvSpPr>
            <a:spLocks noGrp="1"/>
          </p:cNvSpPr>
          <p:nvPr>
            <p:ph type="title"/>
          </p:nvPr>
        </p:nvSpPr>
        <p:spPr/>
        <p:txBody>
          <a:bodyPr/>
          <a:lstStyle/>
          <a:p>
            <a:r>
              <a:rPr lang="en-US" b="1" dirty="0"/>
              <a:t>Meeting Resources</a:t>
            </a:r>
          </a:p>
        </p:txBody>
      </p:sp>
      <p:sp>
        <p:nvSpPr>
          <p:cNvPr id="3" name="Content Placeholder 2">
            <a:extLst>
              <a:ext uri="{FF2B5EF4-FFF2-40B4-BE49-F238E27FC236}">
                <a16:creationId xmlns:a16="http://schemas.microsoft.com/office/drawing/2014/main" id="{FB338C45-ECBB-6421-8D84-54780C677F3C}"/>
              </a:ext>
            </a:extLst>
          </p:cNvPr>
          <p:cNvSpPr>
            <a:spLocks noGrp="1"/>
          </p:cNvSpPr>
          <p:nvPr>
            <p:ph idx="1"/>
          </p:nvPr>
        </p:nvSpPr>
        <p:spPr>
          <a:xfrm>
            <a:off x="609600" y="1604431"/>
            <a:ext cx="10972800" cy="4751919"/>
          </a:xfrm>
        </p:spPr>
        <p:txBody>
          <a:bodyPr>
            <a:normAutofit lnSpcReduction="10000"/>
          </a:bodyPr>
          <a:lstStyle/>
          <a:p>
            <a:pPr marL="0" indent="0">
              <a:buNone/>
            </a:pPr>
            <a:r>
              <a:rPr lang="en-US" sz="2600" b="1" dirty="0"/>
              <a:t>If you need support, we have:</a:t>
            </a:r>
          </a:p>
          <a:p>
            <a:r>
              <a:rPr lang="en-US" sz="2600" dirty="0"/>
              <a:t>Simultaneous Spanish language interpretation</a:t>
            </a:r>
          </a:p>
          <a:p>
            <a:r>
              <a:rPr lang="en-US" sz="2600" dirty="0"/>
              <a:t>Technology support</a:t>
            </a:r>
          </a:p>
          <a:p>
            <a:r>
              <a:rPr lang="en-US" sz="2600" dirty="0"/>
              <a:t>Note taker</a:t>
            </a:r>
          </a:p>
          <a:p>
            <a:endParaRPr lang="en-US" sz="2600" dirty="0"/>
          </a:p>
          <a:p>
            <a:pPr marL="457200" indent="-457200">
              <a:buFont typeface="Wingdings" panose="05000000000000000000" pitchFamily="2" charset="2"/>
              <a:buChar char="Ø"/>
            </a:pPr>
            <a:r>
              <a:rPr lang="en-US" sz="2600" b="1" dirty="0"/>
              <a:t>If you have a need, contact Lisa Bui at: 503-576-9321</a:t>
            </a:r>
          </a:p>
          <a:p>
            <a:pPr marL="0" indent="0">
              <a:buNone/>
            </a:pPr>
            <a:endParaRPr lang="en-US" dirty="0"/>
          </a:p>
          <a:p>
            <a:pPr marL="0" indent="0">
              <a:buNone/>
            </a:pPr>
            <a:r>
              <a:rPr lang="en-US" sz="2600" b="1" dirty="0"/>
              <a:t>Please note that this meeting will be open to the PUBLIC</a:t>
            </a:r>
            <a:endParaRPr lang="en-US" sz="2600" b="1" strike="sngStrike" dirty="0"/>
          </a:p>
          <a:p>
            <a:pPr marL="0" indent="0">
              <a:buNone/>
            </a:pPr>
            <a:r>
              <a:rPr lang="en-US" sz="2600" dirty="0"/>
              <a:t>1. The general public may be in attendance</a:t>
            </a:r>
          </a:p>
          <a:p>
            <a:pPr marL="0" indent="0">
              <a:buNone/>
            </a:pPr>
            <a:r>
              <a:rPr lang="en-US" sz="2600" dirty="0"/>
              <a:t>2. The meeting summary will be posted to OHA’s website</a:t>
            </a:r>
          </a:p>
          <a:p>
            <a:endParaRPr lang="en-US" dirty="0"/>
          </a:p>
        </p:txBody>
      </p:sp>
      <p:sp>
        <p:nvSpPr>
          <p:cNvPr id="4" name="Slide Number Placeholder 3">
            <a:extLst>
              <a:ext uri="{FF2B5EF4-FFF2-40B4-BE49-F238E27FC236}">
                <a16:creationId xmlns:a16="http://schemas.microsoft.com/office/drawing/2014/main" id="{4894DBEC-2246-799C-BBA1-D0251068E3B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3</a:t>
            </a:fld>
            <a:endParaRPr lang="en-US" dirty="0"/>
          </a:p>
        </p:txBody>
      </p:sp>
    </p:spTree>
    <p:extLst>
      <p:ext uri="{BB962C8B-B14F-4D97-AF65-F5344CB8AC3E}">
        <p14:creationId xmlns:p14="http://schemas.microsoft.com/office/powerpoint/2010/main" val="10411759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1BA37ED-4333-46AB-B59E-58A19F9740B6}"/>
              </a:ext>
            </a:extLst>
          </p:cNvPr>
          <p:cNvSpPr>
            <a:spLocks noGrp="1"/>
          </p:cNvSpPr>
          <p:nvPr>
            <p:ph type="title"/>
          </p:nvPr>
        </p:nvSpPr>
        <p:spPr/>
        <p:txBody>
          <a:bodyPr/>
          <a:lstStyle/>
          <a:p>
            <a:r>
              <a:rPr lang="en-US" dirty="0"/>
              <a:t>Triage Team and Data</a:t>
            </a:r>
          </a:p>
        </p:txBody>
      </p:sp>
      <p:sp>
        <p:nvSpPr>
          <p:cNvPr id="4" name="Slide Number Placeholder 3">
            <a:extLst>
              <a:ext uri="{FF2B5EF4-FFF2-40B4-BE49-F238E27FC236}">
                <a16:creationId xmlns:a16="http://schemas.microsoft.com/office/drawing/2014/main" id="{C3701ED9-B073-4EB4-A783-999D5BC66131}"/>
              </a:ext>
            </a:extLst>
          </p:cNvPr>
          <p:cNvSpPr>
            <a:spLocks noGrp="1"/>
          </p:cNvSpPr>
          <p:nvPr>
            <p:ph type="sldNum" sz="quarter" idx="11"/>
          </p:nvPr>
        </p:nvSpPr>
        <p:spPr/>
        <p:txBody>
          <a:bodyPr/>
          <a:lstStyle/>
          <a:p>
            <a:pPr>
              <a:defRPr/>
            </a:pPr>
            <a:fld id="{678D0E47-2870-4D7F-9E5B-E656D1108487}" type="slidenum">
              <a:rPr lang="en-US" altLang="en-US" smtClean="0"/>
              <a:pPr>
                <a:defRPr/>
              </a:pPr>
              <a:t>30</a:t>
            </a:fld>
            <a:endParaRPr lang="en-US" altLang="en-US" dirty="0"/>
          </a:p>
        </p:txBody>
      </p:sp>
    </p:spTree>
    <p:extLst>
      <p:ext uri="{BB962C8B-B14F-4D97-AF65-F5344CB8AC3E}">
        <p14:creationId xmlns:p14="http://schemas.microsoft.com/office/powerpoint/2010/main" val="2295077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6EAAF-27E7-4AFB-868E-47F295D718AC}"/>
              </a:ext>
            </a:extLst>
          </p:cNvPr>
          <p:cNvSpPr>
            <a:spLocks noGrp="1"/>
          </p:cNvSpPr>
          <p:nvPr>
            <p:ph type="title"/>
          </p:nvPr>
        </p:nvSpPr>
        <p:spPr/>
        <p:txBody>
          <a:bodyPr/>
          <a:lstStyle/>
          <a:p>
            <a:r>
              <a:rPr lang="en-US" dirty="0"/>
              <a:t>Triage Team and Data</a:t>
            </a:r>
          </a:p>
        </p:txBody>
      </p:sp>
      <p:sp>
        <p:nvSpPr>
          <p:cNvPr id="3" name="Content Placeholder 2">
            <a:extLst>
              <a:ext uri="{FF2B5EF4-FFF2-40B4-BE49-F238E27FC236}">
                <a16:creationId xmlns:a16="http://schemas.microsoft.com/office/drawing/2014/main" id="{B843F3C6-33AC-4C28-B440-FB5E3D66F10B}"/>
              </a:ext>
            </a:extLst>
          </p:cNvPr>
          <p:cNvSpPr>
            <a:spLocks noGrp="1"/>
          </p:cNvSpPr>
          <p:nvPr>
            <p:ph idx="1"/>
          </p:nvPr>
        </p:nvSpPr>
        <p:spPr/>
        <p:txBody>
          <a:bodyPr/>
          <a:lstStyle/>
          <a:p>
            <a:r>
              <a:rPr lang="en-US" dirty="0"/>
              <a:t>We will not have a separate subcommittee focusing on these topics; we will incorporate the discussion into the full ORAAC committee meetings. Key topics for potential recommendation development include:</a:t>
            </a:r>
          </a:p>
          <a:p>
            <a:pPr lvl="1"/>
            <a:r>
              <a:rPr lang="en-US" dirty="0"/>
              <a:t>Role, composition, responsibility of the triage team</a:t>
            </a:r>
          </a:p>
          <a:p>
            <a:pPr lvl="1"/>
            <a:r>
              <a:rPr lang="en-US" dirty="0"/>
              <a:t>What data should be collected if resource allocation of life-saving care (e.g., critical care) is utilized</a:t>
            </a:r>
          </a:p>
        </p:txBody>
      </p:sp>
      <p:sp>
        <p:nvSpPr>
          <p:cNvPr id="4" name="Slide Number Placeholder 3">
            <a:extLst>
              <a:ext uri="{FF2B5EF4-FFF2-40B4-BE49-F238E27FC236}">
                <a16:creationId xmlns:a16="http://schemas.microsoft.com/office/drawing/2014/main" id="{8125E539-5E02-47BE-B3CC-FDC790B8EA6C}"/>
              </a:ext>
            </a:extLst>
          </p:cNvPr>
          <p:cNvSpPr>
            <a:spLocks noGrp="1"/>
          </p:cNvSpPr>
          <p:nvPr>
            <p:ph type="sldNum" sz="quarter" idx="11"/>
          </p:nvPr>
        </p:nvSpPr>
        <p:spPr/>
        <p:txBody>
          <a:bodyPr/>
          <a:lstStyle/>
          <a:p>
            <a:pPr>
              <a:defRPr/>
            </a:pPr>
            <a:fld id="{678D0E47-2870-4D7F-9E5B-E656D1108487}" type="slidenum">
              <a:rPr lang="en-US" altLang="en-US" smtClean="0"/>
              <a:pPr>
                <a:defRPr/>
              </a:pPr>
              <a:t>31</a:t>
            </a:fld>
            <a:endParaRPr lang="en-US" altLang="en-US" dirty="0"/>
          </a:p>
        </p:txBody>
      </p:sp>
    </p:spTree>
    <p:extLst>
      <p:ext uri="{BB962C8B-B14F-4D97-AF65-F5344CB8AC3E}">
        <p14:creationId xmlns:p14="http://schemas.microsoft.com/office/powerpoint/2010/main" val="16616754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60323-C104-4942-BBF7-E37C50B95CED}"/>
              </a:ext>
            </a:extLst>
          </p:cNvPr>
          <p:cNvSpPr>
            <a:spLocks noGrp="1"/>
          </p:cNvSpPr>
          <p:nvPr>
            <p:ph type="title"/>
          </p:nvPr>
        </p:nvSpPr>
        <p:spPr/>
        <p:txBody>
          <a:bodyPr/>
          <a:lstStyle/>
          <a:p>
            <a:r>
              <a:rPr lang="en-US" dirty="0"/>
              <a:t>Oregon Interim Crisis Care Tool</a:t>
            </a:r>
          </a:p>
        </p:txBody>
      </p:sp>
      <p:sp>
        <p:nvSpPr>
          <p:cNvPr id="3" name="Content Placeholder 2">
            <a:extLst>
              <a:ext uri="{FF2B5EF4-FFF2-40B4-BE49-F238E27FC236}">
                <a16:creationId xmlns:a16="http://schemas.microsoft.com/office/drawing/2014/main" id="{2BE43234-C45A-47FE-807A-414E3E10A482}"/>
              </a:ext>
            </a:extLst>
          </p:cNvPr>
          <p:cNvSpPr>
            <a:spLocks noGrp="1"/>
          </p:cNvSpPr>
          <p:nvPr>
            <p:ph idx="1"/>
          </p:nvPr>
        </p:nvSpPr>
        <p:spPr/>
        <p:txBody>
          <a:bodyPr/>
          <a:lstStyle/>
          <a:p>
            <a:r>
              <a:rPr lang="en-US" dirty="0"/>
              <a:t>Existing language: CSC triage team (1 of 4)</a:t>
            </a:r>
          </a:p>
          <a:p>
            <a:pPr marL="400050" lvl="1" indent="0">
              <a:buNone/>
            </a:pPr>
            <a:endParaRPr lang="en-US" sz="1000" dirty="0"/>
          </a:p>
          <a:p>
            <a:pPr marL="400050" lvl="1" indent="0">
              <a:buNone/>
            </a:pPr>
            <a:r>
              <a:rPr lang="en-US" dirty="0"/>
              <a:t>A CSC triage team should be designated by the hospital for implementing critical care resource allocation determinations. Those serving as representatives of the triage team should not be caring for the patient being triaged, unless that is impossible given the staffing capabilities of the hospital. Triage staff must recuse themselves from triage determinations for patients they are personally treating unless no other option exists.</a:t>
            </a:r>
          </a:p>
        </p:txBody>
      </p:sp>
      <p:sp>
        <p:nvSpPr>
          <p:cNvPr id="4" name="Slide Number Placeholder 3">
            <a:extLst>
              <a:ext uri="{FF2B5EF4-FFF2-40B4-BE49-F238E27FC236}">
                <a16:creationId xmlns:a16="http://schemas.microsoft.com/office/drawing/2014/main" id="{8FE3FCBD-4BE0-4CA4-BA86-6A67551848A5}"/>
              </a:ext>
            </a:extLst>
          </p:cNvPr>
          <p:cNvSpPr>
            <a:spLocks noGrp="1"/>
          </p:cNvSpPr>
          <p:nvPr>
            <p:ph type="sldNum" sz="quarter" idx="11"/>
          </p:nvPr>
        </p:nvSpPr>
        <p:spPr/>
        <p:txBody>
          <a:bodyPr/>
          <a:lstStyle/>
          <a:p>
            <a:pPr>
              <a:defRPr/>
            </a:pPr>
            <a:fld id="{678D0E47-2870-4D7F-9E5B-E656D1108487}" type="slidenum">
              <a:rPr lang="en-US" altLang="en-US" smtClean="0"/>
              <a:pPr>
                <a:defRPr/>
              </a:pPr>
              <a:t>32</a:t>
            </a:fld>
            <a:endParaRPr lang="en-US" altLang="en-US" dirty="0"/>
          </a:p>
        </p:txBody>
      </p:sp>
    </p:spTree>
    <p:extLst>
      <p:ext uri="{BB962C8B-B14F-4D97-AF65-F5344CB8AC3E}">
        <p14:creationId xmlns:p14="http://schemas.microsoft.com/office/powerpoint/2010/main" val="18091124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60323-C104-4942-BBF7-E37C50B95CED}"/>
              </a:ext>
            </a:extLst>
          </p:cNvPr>
          <p:cNvSpPr>
            <a:spLocks noGrp="1"/>
          </p:cNvSpPr>
          <p:nvPr>
            <p:ph type="title"/>
          </p:nvPr>
        </p:nvSpPr>
        <p:spPr/>
        <p:txBody>
          <a:bodyPr/>
          <a:lstStyle/>
          <a:p>
            <a:r>
              <a:rPr lang="en-US" dirty="0"/>
              <a:t>CSC triage team </a:t>
            </a:r>
            <a:r>
              <a:rPr lang="en-US" sz="3200" dirty="0"/>
              <a:t>(2 of 4)</a:t>
            </a:r>
          </a:p>
        </p:txBody>
      </p:sp>
      <p:sp>
        <p:nvSpPr>
          <p:cNvPr id="3" name="Content Placeholder 2">
            <a:extLst>
              <a:ext uri="{FF2B5EF4-FFF2-40B4-BE49-F238E27FC236}">
                <a16:creationId xmlns:a16="http://schemas.microsoft.com/office/drawing/2014/main" id="{2BE43234-C45A-47FE-807A-414E3E10A482}"/>
              </a:ext>
            </a:extLst>
          </p:cNvPr>
          <p:cNvSpPr>
            <a:spLocks noGrp="1"/>
          </p:cNvSpPr>
          <p:nvPr>
            <p:ph idx="1"/>
          </p:nvPr>
        </p:nvSpPr>
        <p:spPr/>
        <p:txBody>
          <a:bodyPr/>
          <a:lstStyle/>
          <a:p>
            <a:pPr marL="0" indent="0">
              <a:buNone/>
            </a:pPr>
            <a:r>
              <a:rPr lang="en-US" dirty="0"/>
              <a:t>When possible, it is recommended that a hospital’s CSC triage team consist of: </a:t>
            </a:r>
          </a:p>
          <a:p>
            <a:r>
              <a:rPr lang="en-US" sz="2400" dirty="0"/>
              <a:t>Two to three senior clinicians with experience in triage (e.g., critical care, emergency medicine, trauma surgery, etc.). This should include at least one physician and one nurse. These clinicians should be licensed and actively participating in their field. </a:t>
            </a:r>
          </a:p>
          <a:p>
            <a:r>
              <a:rPr lang="en-US" sz="2400" dirty="0"/>
              <a:t>A medical ethicist with experience and training as a healthcare ethics consultant. </a:t>
            </a:r>
          </a:p>
          <a:p>
            <a:r>
              <a:rPr lang="en-US" sz="2400" dirty="0"/>
              <a:t>An expert in diversity, equity and inclusion. </a:t>
            </a:r>
          </a:p>
          <a:p>
            <a:r>
              <a:rPr lang="en-US" sz="2400" dirty="0"/>
              <a:t>An administrative assistant to record all triage team decisions and maintain necessary records and documents. </a:t>
            </a:r>
          </a:p>
          <a:p>
            <a:pPr lvl="1"/>
            <a:endParaRPr lang="en-US" dirty="0"/>
          </a:p>
        </p:txBody>
      </p:sp>
    </p:spTree>
    <p:extLst>
      <p:ext uri="{BB962C8B-B14F-4D97-AF65-F5344CB8AC3E}">
        <p14:creationId xmlns:p14="http://schemas.microsoft.com/office/powerpoint/2010/main" val="35979867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F9D7-B97A-460D-8ECF-BDED17FB4DC5}"/>
              </a:ext>
            </a:extLst>
          </p:cNvPr>
          <p:cNvSpPr>
            <a:spLocks noGrp="1"/>
          </p:cNvSpPr>
          <p:nvPr>
            <p:ph type="title"/>
          </p:nvPr>
        </p:nvSpPr>
        <p:spPr/>
        <p:txBody>
          <a:bodyPr/>
          <a:lstStyle/>
          <a:p>
            <a:r>
              <a:rPr lang="en-US" dirty="0"/>
              <a:t>CSC triage team (3 of 4)</a:t>
            </a:r>
          </a:p>
        </p:txBody>
      </p:sp>
      <p:sp>
        <p:nvSpPr>
          <p:cNvPr id="3" name="Content Placeholder 2">
            <a:extLst>
              <a:ext uri="{FF2B5EF4-FFF2-40B4-BE49-F238E27FC236}">
                <a16:creationId xmlns:a16="http://schemas.microsoft.com/office/drawing/2014/main" id="{A265B814-BF81-4600-B4BC-C7852BFBBF80}"/>
              </a:ext>
            </a:extLst>
          </p:cNvPr>
          <p:cNvSpPr>
            <a:spLocks noGrp="1"/>
          </p:cNvSpPr>
          <p:nvPr>
            <p:ph idx="1"/>
          </p:nvPr>
        </p:nvSpPr>
        <p:spPr/>
        <p:txBody>
          <a:bodyPr/>
          <a:lstStyle/>
          <a:p>
            <a:pPr marL="0" indent="0">
              <a:buNone/>
            </a:pPr>
            <a:r>
              <a:rPr lang="en-US" sz="2400" dirty="0"/>
              <a:t>In order to best mitigate implicit bias, to the greatest extent possible each hospital should have a group of triage officers and a triage team that adequately reflects the diversity of the patient population served by the hospital in terms of demographics such as race, ethnicity, disability, preferred language, sexual orientation and gender identity. </a:t>
            </a:r>
          </a:p>
          <a:p>
            <a:pPr marL="0" indent="0">
              <a:buNone/>
            </a:pPr>
            <a:endParaRPr lang="en-US" sz="2400" dirty="0"/>
          </a:p>
          <a:p>
            <a:pPr marL="0" indent="0">
              <a:buNone/>
            </a:pPr>
            <a:r>
              <a:rPr lang="en-US" sz="2400" dirty="0"/>
              <a:t>Every attempt should be made to assemble a team that reflects the diversity of the community and population served by the hospital. Diversity among triage officers is intended to promote health equity and to mitigate against the perpetuation of health disparities in resource allocation. </a:t>
            </a:r>
          </a:p>
        </p:txBody>
      </p:sp>
      <p:sp>
        <p:nvSpPr>
          <p:cNvPr id="4" name="Slide Number Placeholder 3">
            <a:extLst>
              <a:ext uri="{FF2B5EF4-FFF2-40B4-BE49-F238E27FC236}">
                <a16:creationId xmlns:a16="http://schemas.microsoft.com/office/drawing/2014/main" id="{AA3D346B-C7FE-4215-82A1-3A15858BA060}"/>
              </a:ext>
            </a:extLst>
          </p:cNvPr>
          <p:cNvSpPr>
            <a:spLocks noGrp="1"/>
          </p:cNvSpPr>
          <p:nvPr>
            <p:ph type="sldNum" sz="quarter" idx="11"/>
          </p:nvPr>
        </p:nvSpPr>
        <p:spPr/>
        <p:txBody>
          <a:bodyPr/>
          <a:lstStyle/>
          <a:p>
            <a:pPr>
              <a:defRPr/>
            </a:pPr>
            <a:fld id="{678D0E47-2870-4D7F-9E5B-E656D1108487}" type="slidenum">
              <a:rPr lang="en-US" altLang="en-US" smtClean="0"/>
              <a:pPr>
                <a:defRPr/>
              </a:pPr>
              <a:t>34</a:t>
            </a:fld>
            <a:endParaRPr lang="en-US" altLang="en-US" dirty="0"/>
          </a:p>
        </p:txBody>
      </p:sp>
    </p:spTree>
    <p:extLst>
      <p:ext uri="{BB962C8B-B14F-4D97-AF65-F5344CB8AC3E}">
        <p14:creationId xmlns:p14="http://schemas.microsoft.com/office/powerpoint/2010/main" val="34316565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F9D7-B97A-460D-8ECF-BDED17FB4DC5}"/>
              </a:ext>
            </a:extLst>
          </p:cNvPr>
          <p:cNvSpPr>
            <a:spLocks noGrp="1"/>
          </p:cNvSpPr>
          <p:nvPr>
            <p:ph type="title"/>
          </p:nvPr>
        </p:nvSpPr>
        <p:spPr/>
        <p:txBody>
          <a:bodyPr/>
          <a:lstStyle/>
          <a:p>
            <a:r>
              <a:rPr lang="en-US" dirty="0"/>
              <a:t>CSC Triage Team (4 of 4)</a:t>
            </a:r>
          </a:p>
        </p:txBody>
      </p:sp>
      <p:sp>
        <p:nvSpPr>
          <p:cNvPr id="3" name="Content Placeholder 2">
            <a:extLst>
              <a:ext uri="{FF2B5EF4-FFF2-40B4-BE49-F238E27FC236}">
                <a16:creationId xmlns:a16="http://schemas.microsoft.com/office/drawing/2014/main" id="{A265B814-BF81-4600-B4BC-C7852BFBBF80}"/>
              </a:ext>
            </a:extLst>
          </p:cNvPr>
          <p:cNvSpPr>
            <a:spLocks noGrp="1"/>
          </p:cNvSpPr>
          <p:nvPr>
            <p:ph idx="1"/>
          </p:nvPr>
        </p:nvSpPr>
        <p:spPr/>
        <p:txBody>
          <a:bodyPr/>
          <a:lstStyle/>
          <a:p>
            <a:pPr marL="0" indent="0">
              <a:buNone/>
            </a:pPr>
            <a:r>
              <a:rPr lang="en-US" sz="2800" dirty="0"/>
              <a:t>Members of a hospital’s triage team with the responsibility to determine allocation of scarce resources should also have training in implicit bias and anti-racism. If staff with this training are not immediately available, such training for triage team members should be attained as soon as possible.</a:t>
            </a:r>
          </a:p>
        </p:txBody>
      </p:sp>
      <p:sp>
        <p:nvSpPr>
          <p:cNvPr id="4" name="Slide Number Placeholder 3">
            <a:extLst>
              <a:ext uri="{FF2B5EF4-FFF2-40B4-BE49-F238E27FC236}">
                <a16:creationId xmlns:a16="http://schemas.microsoft.com/office/drawing/2014/main" id="{AA3D346B-C7FE-4215-82A1-3A15858BA060}"/>
              </a:ext>
            </a:extLst>
          </p:cNvPr>
          <p:cNvSpPr>
            <a:spLocks noGrp="1"/>
          </p:cNvSpPr>
          <p:nvPr>
            <p:ph type="sldNum" sz="quarter" idx="11"/>
          </p:nvPr>
        </p:nvSpPr>
        <p:spPr/>
        <p:txBody>
          <a:bodyPr/>
          <a:lstStyle/>
          <a:p>
            <a:pPr>
              <a:defRPr/>
            </a:pPr>
            <a:fld id="{678D0E47-2870-4D7F-9E5B-E656D1108487}" type="slidenum">
              <a:rPr lang="en-US" altLang="en-US" smtClean="0"/>
              <a:pPr>
                <a:defRPr/>
              </a:pPr>
              <a:t>35</a:t>
            </a:fld>
            <a:endParaRPr lang="en-US" altLang="en-US" dirty="0"/>
          </a:p>
        </p:txBody>
      </p:sp>
    </p:spTree>
    <p:extLst>
      <p:ext uri="{BB962C8B-B14F-4D97-AF65-F5344CB8AC3E}">
        <p14:creationId xmlns:p14="http://schemas.microsoft.com/office/powerpoint/2010/main" val="22320882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A9581-CE4D-4B34-BDBE-C894391F7C23}"/>
              </a:ext>
            </a:extLst>
          </p:cNvPr>
          <p:cNvSpPr>
            <a:spLocks noGrp="1"/>
          </p:cNvSpPr>
          <p:nvPr>
            <p:ph type="title"/>
          </p:nvPr>
        </p:nvSpPr>
        <p:spPr/>
        <p:txBody>
          <a:bodyPr/>
          <a:lstStyle/>
          <a:p>
            <a:r>
              <a:rPr lang="en-US" dirty="0"/>
              <a:t>Data Collection and Transparent Communication</a:t>
            </a:r>
          </a:p>
        </p:txBody>
      </p:sp>
      <p:sp>
        <p:nvSpPr>
          <p:cNvPr id="3" name="Content Placeholder 2">
            <a:extLst>
              <a:ext uri="{FF2B5EF4-FFF2-40B4-BE49-F238E27FC236}">
                <a16:creationId xmlns:a16="http://schemas.microsoft.com/office/drawing/2014/main" id="{A487B154-AE01-462F-8309-A80DA0CFAE6A}"/>
              </a:ext>
            </a:extLst>
          </p:cNvPr>
          <p:cNvSpPr>
            <a:spLocks noGrp="1"/>
          </p:cNvSpPr>
          <p:nvPr>
            <p:ph idx="1"/>
          </p:nvPr>
        </p:nvSpPr>
        <p:spPr/>
        <p:txBody>
          <a:bodyPr/>
          <a:lstStyle/>
          <a:p>
            <a:pPr marL="0" indent="0">
              <a:buNone/>
            </a:pPr>
            <a:endParaRPr lang="en-US" dirty="0"/>
          </a:p>
          <a:p>
            <a:pPr marL="0" indent="0">
              <a:buNone/>
            </a:pPr>
            <a:r>
              <a:rPr lang="en-US" dirty="0"/>
              <a:t>See </a:t>
            </a:r>
            <a:r>
              <a:rPr lang="en-US" b="1" u="sng" dirty="0">
                <a:hlinkClick r:id="rId2"/>
              </a:rPr>
              <a:t>OAR 333-505-0036 (Notice and Documentation of Triage Decisions)</a:t>
            </a:r>
            <a:endParaRPr lang="en-US" dirty="0"/>
          </a:p>
          <a:p>
            <a:r>
              <a:rPr lang="en-US" dirty="0"/>
              <a:t>Hospital Requirements During Emergency Impacting Standard of Care</a:t>
            </a:r>
          </a:p>
          <a:p>
            <a:r>
              <a:rPr lang="en-US" dirty="0"/>
              <a:t>OHA’s permanent rule </a:t>
            </a:r>
            <a:r>
              <a:rPr lang="en-US" u="sng" dirty="0">
                <a:hlinkClick r:id="rId2"/>
              </a:rPr>
              <a:t>OAR 333-505-0036</a:t>
            </a:r>
            <a:r>
              <a:rPr lang="en-US" dirty="0"/>
              <a:t> was effective January 24, 2023.</a:t>
            </a:r>
          </a:p>
          <a:p>
            <a:endParaRPr lang="en-US" dirty="0"/>
          </a:p>
        </p:txBody>
      </p:sp>
      <p:sp>
        <p:nvSpPr>
          <p:cNvPr id="4" name="Slide Number Placeholder 3">
            <a:extLst>
              <a:ext uri="{FF2B5EF4-FFF2-40B4-BE49-F238E27FC236}">
                <a16:creationId xmlns:a16="http://schemas.microsoft.com/office/drawing/2014/main" id="{38B15AAC-6F5C-49BA-987E-9176163231D1}"/>
              </a:ext>
            </a:extLst>
          </p:cNvPr>
          <p:cNvSpPr>
            <a:spLocks noGrp="1"/>
          </p:cNvSpPr>
          <p:nvPr>
            <p:ph type="sldNum" sz="quarter" idx="11"/>
          </p:nvPr>
        </p:nvSpPr>
        <p:spPr/>
        <p:txBody>
          <a:bodyPr/>
          <a:lstStyle/>
          <a:p>
            <a:pPr>
              <a:defRPr/>
            </a:pPr>
            <a:fld id="{678D0E47-2870-4D7F-9E5B-E656D1108487}" type="slidenum">
              <a:rPr lang="en-US" altLang="en-US" smtClean="0"/>
              <a:pPr>
                <a:defRPr/>
              </a:pPr>
              <a:t>36</a:t>
            </a:fld>
            <a:endParaRPr lang="en-US" altLang="en-US" dirty="0"/>
          </a:p>
        </p:txBody>
      </p:sp>
    </p:spTree>
    <p:extLst>
      <p:ext uri="{BB962C8B-B14F-4D97-AF65-F5344CB8AC3E}">
        <p14:creationId xmlns:p14="http://schemas.microsoft.com/office/powerpoint/2010/main" val="4067608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A694-2947-1C96-9940-CA581CF7DAC7}"/>
              </a:ext>
            </a:extLst>
          </p:cNvPr>
          <p:cNvSpPr>
            <a:spLocks noGrp="1"/>
          </p:cNvSpPr>
          <p:nvPr>
            <p:ph type="title"/>
          </p:nvPr>
        </p:nvSpPr>
        <p:spPr/>
        <p:txBody>
          <a:bodyPr/>
          <a:lstStyle/>
          <a:p>
            <a:r>
              <a:rPr lang="en-US" b="1" dirty="0"/>
              <a:t>Purpose</a:t>
            </a:r>
          </a:p>
        </p:txBody>
      </p:sp>
      <p:sp>
        <p:nvSpPr>
          <p:cNvPr id="3" name="Content Placeholder 2">
            <a:extLst>
              <a:ext uri="{FF2B5EF4-FFF2-40B4-BE49-F238E27FC236}">
                <a16:creationId xmlns:a16="http://schemas.microsoft.com/office/drawing/2014/main" id="{63EF9C24-AFB5-21DA-F423-A20299E539DC}"/>
              </a:ext>
            </a:extLst>
          </p:cNvPr>
          <p:cNvSpPr>
            <a:spLocks noGrp="1"/>
          </p:cNvSpPr>
          <p:nvPr>
            <p:ph idx="1"/>
          </p:nvPr>
        </p:nvSpPr>
        <p:spPr/>
        <p:txBody>
          <a:bodyPr/>
          <a:lstStyle/>
          <a:p>
            <a:r>
              <a:rPr lang="en-US" sz="2800" dirty="0"/>
              <a:t>Share updates on the Triage Approaches and Triage Team &amp; Data Collection subcommittees</a:t>
            </a:r>
          </a:p>
        </p:txBody>
      </p:sp>
      <p:sp>
        <p:nvSpPr>
          <p:cNvPr id="5" name="Slide Number Placeholder 4">
            <a:extLst>
              <a:ext uri="{FF2B5EF4-FFF2-40B4-BE49-F238E27FC236}">
                <a16:creationId xmlns:a16="http://schemas.microsoft.com/office/drawing/2014/main" id="{23B9F6C2-B527-58CC-CEBB-0B583A998DC5}"/>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4</a:t>
            </a:fld>
            <a:endParaRPr lang="en-US" dirty="0"/>
          </a:p>
        </p:txBody>
      </p:sp>
    </p:spTree>
    <p:extLst>
      <p:ext uri="{BB962C8B-B14F-4D97-AF65-F5344CB8AC3E}">
        <p14:creationId xmlns:p14="http://schemas.microsoft.com/office/powerpoint/2010/main" val="596069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6EEE1-E4C1-09A1-BEA4-19BBEE553DE6}"/>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Agenda</a:t>
            </a:r>
          </a:p>
        </p:txBody>
      </p:sp>
      <p:sp>
        <p:nvSpPr>
          <p:cNvPr id="3" name="Content Placeholder 2">
            <a:extLst>
              <a:ext uri="{FF2B5EF4-FFF2-40B4-BE49-F238E27FC236}">
                <a16:creationId xmlns:a16="http://schemas.microsoft.com/office/drawing/2014/main" id="{C2D1E721-D689-0E8A-D306-54D35E256692}"/>
              </a:ext>
            </a:extLst>
          </p:cNvPr>
          <p:cNvSpPr>
            <a:spLocks noGrp="1"/>
          </p:cNvSpPr>
          <p:nvPr>
            <p:ph idx="1"/>
          </p:nvPr>
        </p:nvSpPr>
        <p:spPr>
          <a:xfrm>
            <a:off x="609600" y="1604431"/>
            <a:ext cx="10972800" cy="4751919"/>
          </a:xfrm>
        </p:spPr>
        <p:txBody>
          <a:bodyPr>
            <a:normAutofit/>
          </a:bodyPr>
          <a:lstStyle/>
          <a:p>
            <a:pPr marL="514350" indent="-514350">
              <a:buAutoNum type="arabicPeriod"/>
            </a:pPr>
            <a:r>
              <a:rPr lang="en-US" sz="2800" dirty="0">
                <a:latin typeface="Arial" panose="020B0604020202020204" pitchFamily="34" charset="0"/>
                <a:cs typeface="Arial" panose="020B0604020202020204" pitchFamily="34" charset="0"/>
              </a:rPr>
              <a:t>Welcome </a:t>
            </a:r>
          </a:p>
          <a:p>
            <a:pPr marL="514350" indent="-514350">
              <a:buFont typeface="Arial" panose="020B0604020202020204" pitchFamily="34" charset="0"/>
              <a:buAutoNum type="arabicPeriod"/>
            </a:pPr>
            <a:r>
              <a:rPr lang="en-US" sz="2800" dirty="0">
                <a:latin typeface="Arial" panose="020B0604020202020204" pitchFamily="34" charset="0"/>
                <a:cs typeface="Arial" panose="020B0604020202020204" pitchFamily="34" charset="0"/>
              </a:rPr>
              <a:t>Triage Approaches subcommittee presentation</a:t>
            </a:r>
          </a:p>
          <a:p>
            <a:pPr marL="514350" indent="-514350">
              <a:buAutoNum type="arabicPeriod"/>
            </a:pPr>
            <a:r>
              <a:rPr lang="en-US" sz="2800" dirty="0">
                <a:latin typeface="Arial" panose="020B0604020202020204" pitchFamily="34" charset="0"/>
                <a:cs typeface="Arial" panose="020B0604020202020204" pitchFamily="34" charset="0"/>
              </a:rPr>
              <a:t>Break</a:t>
            </a:r>
          </a:p>
          <a:p>
            <a:pPr marL="514350" indent="-514350">
              <a:buAutoNum type="arabicPeriod"/>
            </a:pPr>
            <a:r>
              <a:rPr lang="en-US" sz="2800" dirty="0">
                <a:latin typeface="Arial" panose="020B0604020202020204" pitchFamily="34" charset="0"/>
                <a:cs typeface="Arial" panose="020B0604020202020204" pitchFamily="34" charset="0"/>
              </a:rPr>
              <a:t>Triage Approaches group discussion</a:t>
            </a:r>
          </a:p>
          <a:p>
            <a:pPr marL="514350" indent="-514350">
              <a:buAutoNum type="arabicPeriod"/>
            </a:pPr>
            <a:r>
              <a:rPr lang="en-US" sz="2800" dirty="0">
                <a:latin typeface="Arial" panose="020B0604020202020204" pitchFamily="34" charset="0"/>
                <a:cs typeface="Arial" panose="020B0604020202020204" pitchFamily="34" charset="0"/>
              </a:rPr>
              <a:t>Triage Team &amp; Data Collection overview</a:t>
            </a:r>
          </a:p>
          <a:p>
            <a:pPr marL="514350" indent="-514350">
              <a:buAutoNum type="arabicPeriod"/>
            </a:pPr>
            <a:r>
              <a:rPr lang="en-US" sz="2800" dirty="0">
                <a:latin typeface="Arial" panose="020B0604020202020204" pitchFamily="34" charset="0"/>
                <a:cs typeface="Arial" panose="020B0604020202020204" pitchFamily="34" charset="0"/>
              </a:rPr>
              <a:t>Closing and next steps</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Total 120 minutes (2 hours)</a:t>
            </a:r>
          </a:p>
        </p:txBody>
      </p:sp>
      <p:sp>
        <p:nvSpPr>
          <p:cNvPr id="4" name="Slide Number Placeholder 3">
            <a:extLst>
              <a:ext uri="{FF2B5EF4-FFF2-40B4-BE49-F238E27FC236}">
                <a16:creationId xmlns:a16="http://schemas.microsoft.com/office/drawing/2014/main" id="{8A8E2E71-253F-7607-7C80-F019FC9FB1E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5</a:t>
            </a:fld>
            <a:endParaRPr lang="en-US" dirty="0"/>
          </a:p>
        </p:txBody>
      </p:sp>
    </p:spTree>
    <p:extLst>
      <p:ext uri="{BB962C8B-B14F-4D97-AF65-F5344CB8AC3E}">
        <p14:creationId xmlns:p14="http://schemas.microsoft.com/office/powerpoint/2010/main" val="4326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3E790-B45A-12C2-BB15-2AE53395BE0A}"/>
              </a:ext>
            </a:extLst>
          </p:cNvPr>
          <p:cNvSpPr>
            <a:spLocks noGrp="1"/>
          </p:cNvSpPr>
          <p:nvPr>
            <p:ph type="title"/>
          </p:nvPr>
        </p:nvSpPr>
        <p:spPr/>
        <p:txBody>
          <a:bodyPr/>
          <a:lstStyle/>
          <a:p>
            <a:r>
              <a:rPr lang="en-US" b="1" dirty="0"/>
              <a:t>Working Agreements</a:t>
            </a:r>
          </a:p>
        </p:txBody>
      </p:sp>
      <p:sp>
        <p:nvSpPr>
          <p:cNvPr id="3" name="Content Placeholder 2">
            <a:extLst>
              <a:ext uri="{FF2B5EF4-FFF2-40B4-BE49-F238E27FC236}">
                <a16:creationId xmlns:a16="http://schemas.microsoft.com/office/drawing/2014/main" id="{FB338C45-ECBB-6421-8D84-54780C677F3C}"/>
              </a:ext>
            </a:extLst>
          </p:cNvPr>
          <p:cNvSpPr>
            <a:spLocks noGrp="1"/>
          </p:cNvSpPr>
          <p:nvPr>
            <p:ph idx="1"/>
          </p:nvPr>
        </p:nvSpPr>
        <p:spPr>
          <a:xfrm>
            <a:off x="609600" y="1604431"/>
            <a:ext cx="10972800" cy="4751919"/>
          </a:xfrm>
        </p:spPr>
        <p:txBody>
          <a:bodyPr>
            <a:noAutofit/>
          </a:bodyPr>
          <a:lstStyle/>
          <a:p>
            <a:pPr marL="342900" indent="-342900">
              <a:buFont typeface="+mj-lt"/>
              <a:buAutoNum type="arabicPeriod"/>
            </a:pPr>
            <a:r>
              <a:rPr lang="en-US" sz="2200" i="0" u="none" strike="noStrike" dirty="0">
                <a:effectLst/>
                <a:latin typeface="Arial" panose="020B0604020202020204" pitchFamily="34" charset="0"/>
              </a:rPr>
              <a:t>Keep the patients and communities who have been marginalized by mainstream institutions, like the healthcare system, at the center of the discussion</a:t>
            </a:r>
          </a:p>
          <a:p>
            <a:pPr marL="342900" indent="-342900">
              <a:buFont typeface="+mj-lt"/>
              <a:buAutoNum type="arabicPeriod"/>
            </a:pPr>
            <a:r>
              <a:rPr lang="en-US" sz="2200" i="0" u="none" strike="noStrike" dirty="0">
                <a:effectLst/>
                <a:latin typeface="Arial" panose="020B0604020202020204" pitchFamily="34" charset="0"/>
              </a:rPr>
              <a:t>Be mindful of paternalism in discussions about elders, people with disabilities, and BIPOC communities</a:t>
            </a:r>
            <a:endParaRPr lang="en-US" sz="2200" dirty="0">
              <a:latin typeface="Arial" panose="020B0604020202020204" pitchFamily="34" charset="0"/>
            </a:endParaRPr>
          </a:p>
          <a:p>
            <a:pPr marL="342900" indent="-342900">
              <a:buFont typeface="+mj-lt"/>
              <a:buAutoNum type="arabicPeriod"/>
            </a:pPr>
            <a:r>
              <a:rPr lang="en-US" sz="2200" i="0" u="none" strike="noStrike" dirty="0">
                <a:effectLst/>
                <a:latin typeface="Arial" panose="020B0604020202020204" pitchFamily="34" charset="0"/>
              </a:rPr>
              <a:t>Acknowledge the importance of all the services, supports, systems, and perspectives that are present in this committee</a:t>
            </a:r>
          </a:p>
          <a:p>
            <a:pPr marL="342900" indent="-342900">
              <a:buFont typeface="+mj-lt"/>
              <a:buAutoNum type="arabicPeriod"/>
            </a:pPr>
            <a:r>
              <a:rPr lang="en-US" sz="2200" i="0" u="none" strike="noStrike" dirty="0">
                <a:effectLst/>
                <a:latin typeface="Arial" panose="020B0604020202020204" pitchFamily="34" charset="0"/>
              </a:rPr>
              <a:t>Be cognizant of how you speak and what you say so we can all understand one another </a:t>
            </a:r>
          </a:p>
          <a:p>
            <a:pPr marL="342900" indent="-342900">
              <a:buFont typeface="+mj-lt"/>
              <a:buAutoNum type="arabicPeriod"/>
            </a:pPr>
            <a:r>
              <a:rPr lang="en-US" sz="2200" i="0" u="none" strike="noStrike" dirty="0">
                <a:effectLst/>
                <a:latin typeface="Arial" panose="020B0604020202020204" pitchFamily="34" charset="0"/>
              </a:rPr>
              <a:t>Recognize that participation and engagement looks different for everyone</a:t>
            </a:r>
          </a:p>
          <a:p>
            <a:pPr marL="342900" indent="-342900">
              <a:buFont typeface="+mj-lt"/>
              <a:buAutoNum type="arabicPeriod"/>
            </a:pPr>
            <a:r>
              <a:rPr lang="en-US" sz="2200" i="0" u="none" strike="noStrike" dirty="0">
                <a:effectLst/>
                <a:latin typeface="Arial" panose="020B0604020202020204" pitchFamily="34" charset="0"/>
              </a:rPr>
              <a:t>Keep an open mind and come with a willingness to learn and to share </a:t>
            </a:r>
          </a:p>
          <a:p>
            <a:pPr marL="342900" indent="-342900">
              <a:buFont typeface="+mj-lt"/>
              <a:buAutoNum type="arabicPeriod"/>
            </a:pPr>
            <a:r>
              <a:rPr lang="en-US" sz="2200" i="0" u="none" strike="noStrike" dirty="0">
                <a:effectLst/>
                <a:latin typeface="Arial" panose="020B0604020202020204" pitchFamily="34" charset="0"/>
              </a:rPr>
              <a:t>Move in the spirit of trust and love </a:t>
            </a:r>
          </a:p>
          <a:p>
            <a:pPr marL="342900" indent="-342900">
              <a:buFont typeface="+mj-lt"/>
              <a:buAutoNum type="arabicPeriod"/>
            </a:pPr>
            <a:r>
              <a:rPr lang="en-US" sz="2200" i="0" u="none" strike="noStrike" dirty="0">
                <a:effectLst/>
                <a:latin typeface="Arial" panose="020B0604020202020204" pitchFamily="34" charset="0"/>
              </a:rPr>
              <a:t>Be clear in your communication</a:t>
            </a:r>
          </a:p>
          <a:p>
            <a:pPr marL="342900" indent="-342900">
              <a:buFont typeface="+mj-lt"/>
              <a:buAutoNum type="arabicPeriod"/>
            </a:pPr>
            <a:endParaRPr lang="en-US" sz="2000" i="0" u="none" strike="noStrike" dirty="0">
              <a:effectLst/>
              <a:latin typeface="Arial" panose="020B0604020202020204" pitchFamily="34" charset="0"/>
            </a:endParaRPr>
          </a:p>
        </p:txBody>
      </p:sp>
      <p:sp>
        <p:nvSpPr>
          <p:cNvPr id="4" name="Slide Number Placeholder 3">
            <a:extLst>
              <a:ext uri="{FF2B5EF4-FFF2-40B4-BE49-F238E27FC236}">
                <a16:creationId xmlns:a16="http://schemas.microsoft.com/office/drawing/2014/main" id="{4894DBEC-2246-799C-BBA1-D0251068E3B4}"/>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b="0" i="0" kern="1200">
                <a:solidFill>
                  <a:schemeClr val="tx1">
                    <a:tint val="75000"/>
                  </a:schemeClr>
                </a:solidFill>
                <a:latin typeface="Arial" panose="020B060402020202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AC637EB-EEC7-AF40-8EF8-37DD0D01769C}" type="slidenum">
              <a:rPr lang="en-US" smtClean="0"/>
              <a:pPr/>
              <a:t>6</a:t>
            </a:fld>
            <a:endParaRPr lang="en-US" dirty="0"/>
          </a:p>
        </p:txBody>
      </p:sp>
    </p:spTree>
    <p:extLst>
      <p:ext uri="{BB962C8B-B14F-4D97-AF65-F5344CB8AC3E}">
        <p14:creationId xmlns:p14="http://schemas.microsoft.com/office/powerpoint/2010/main" val="1767312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4">
            <a:extLst>
              <a:ext uri="{FF2B5EF4-FFF2-40B4-BE49-F238E27FC236}">
                <a16:creationId xmlns:a16="http://schemas.microsoft.com/office/drawing/2014/main" id="{0E48A438-9D36-4296-BAB0-B8CE58422A76}"/>
              </a:ext>
            </a:extLst>
          </p:cNvPr>
          <p:cNvSpPr>
            <a:spLocks noGrp="1" noChangeArrowheads="1"/>
          </p:cNvSpPr>
          <p:nvPr>
            <p:ph type="ctrTitle"/>
          </p:nvPr>
        </p:nvSpPr>
        <p:spPr>
          <a:xfrm>
            <a:off x="914400" y="682625"/>
            <a:ext cx="10363200" cy="1470025"/>
          </a:xfrm>
        </p:spPr>
        <p:txBody>
          <a:bodyPr/>
          <a:lstStyle/>
          <a:p>
            <a:pPr eaLnBrk="1" hangingPunct="1"/>
            <a:r>
              <a:rPr lang="en-US" altLang="en-US" sz="4400" dirty="0"/>
              <a:t>ORAAC Triage Approaches Subcommittee</a:t>
            </a:r>
          </a:p>
        </p:txBody>
      </p:sp>
      <p:sp>
        <p:nvSpPr>
          <p:cNvPr id="5123" name="Subtitle 15">
            <a:extLst>
              <a:ext uri="{FF2B5EF4-FFF2-40B4-BE49-F238E27FC236}">
                <a16:creationId xmlns:a16="http://schemas.microsoft.com/office/drawing/2014/main" id="{ED4BFE36-AD6F-4701-A66E-292D91743E58}"/>
              </a:ext>
            </a:extLst>
          </p:cNvPr>
          <p:cNvSpPr>
            <a:spLocks noGrp="1" noChangeArrowheads="1"/>
          </p:cNvSpPr>
          <p:nvPr>
            <p:ph type="subTitle" idx="1"/>
          </p:nvPr>
        </p:nvSpPr>
        <p:spPr/>
        <p:txBody>
          <a:bodyPr/>
          <a:lstStyle/>
          <a:p>
            <a:pPr eaLnBrk="1" hangingPunct="1"/>
            <a:r>
              <a:rPr lang="en-US" altLang="en-US" sz="3200" dirty="0"/>
              <a:t>Process Overview</a:t>
            </a:r>
          </a:p>
          <a:p>
            <a:pPr eaLnBrk="1" hangingPunct="1"/>
            <a:r>
              <a:rPr lang="en-US" altLang="en-US" sz="3200" dirty="0"/>
              <a:t>February 28, 2023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8">
            <a:extLst>
              <a:ext uri="{FF2B5EF4-FFF2-40B4-BE49-F238E27FC236}">
                <a16:creationId xmlns:a16="http://schemas.microsoft.com/office/drawing/2014/main" id="{72828326-6985-4B30-A2B8-814CA61B8FFC}"/>
              </a:ext>
            </a:extLst>
          </p:cNvPr>
          <p:cNvSpPr>
            <a:spLocks noGrp="1" noChangeArrowheads="1"/>
          </p:cNvSpPr>
          <p:nvPr>
            <p:ph type="title"/>
          </p:nvPr>
        </p:nvSpPr>
        <p:spPr/>
        <p:txBody>
          <a:bodyPr/>
          <a:lstStyle/>
          <a:p>
            <a:pPr eaLnBrk="1" hangingPunct="1"/>
            <a:r>
              <a:rPr lang="en-US" altLang="en-US" dirty="0"/>
              <a:t>The arc of the work</a:t>
            </a:r>
          </a:p>
        </p:txBody>
      </p:sp>
      <p:sp>
        <p:nvSpPr>
          <p:cNvPr id="3" name="Slide Number Placeholder 4">
            <a:extLst>
              <a:ext uri="{FF2B5EF4-FFF2-40B4-BE49-F238E27FC236}">
                <a16:creationId xmlns:a16="http://schemas.microsoft.com/office/drawing/2014/main" id="{7CD83E6C-80FE-4A46-B242-08D40B94E600}"/>
              </a:ext>
            </a:extLst>
          </p:cNvPr>
          <p:cNvSpPr>
            <a:spLocks noGrp="1"/>
          </p:cNvSpPr>
          <p:nvPr>
            <p:ph type="sldNum" sz="quarter" idx="11"/>
          </p:nvPr>
        </p:nvSpPr>
        <p:spPr/>
        <p:txBody>
          <a:bodyPr/>
          <a:lstStyle/>
          <a:p>
            <a:pPr>
              <a:defRPr/>
            </a:pPr>
            <a:fld id="{7837D68B-276F-485C-9020-3A684AAACBD3}" type="slidenum">
              <a:rPr lang="en-US" altLang="en-US"/>
              <a:pPr>
                <a:defRPr/>
              </a:pPr>
              <a:t>8</a:t>
            </a:fld>
            <a:endParaRPr lang="en-US" altLang="en-US" dirty="0"/>
          </a:p>
        </p:txBody>
      </p:sp>
      <p:pic>
        <p:nvPicPr>
          <p:cNvPr id="8" name="Content Placeholder 7" descr="Colorful circles arrayed in a line that stretches from the bottom left corner to the top right corner. The first two circles say foundations and framing. Then comes a start with the word Intent. The final three circles say values, innovation, and what's next.  ">
            <a:extLst>
              <a:ext uri="{FF2B5EF4-FFF2-40B4-BE49-F238E27FC236}">
                <a16:creationId xmlns:a16="http://schemas.microsoft.com/office/drawing/2014/main" id="{3E1FAC86-DB75-4904-9CBA-D9E1F418E76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40000" y="1142999"/>
            <a:ext cx="6908800" cy="5181601"/>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995B6-AA91-4DE8-9F35-02388C08F564}"/>
              </a:ext>
            </a:extLst>
          </p:cNvPr>
          <p:cNvSpPr>
            <a:spLocks noGrp="1"/>
          </p:cNvSpPr>
          <p:nvPr>
            <p:ph type="title"/>
          </p:nvPr>
        </p:nvSpPr>
        <p:spPr/>
        <p:txBody>
          <a:bodyPr vert="horz" lIns="91440" tIns="45720" rIns="91440" bIns="45720" rtlCol="0" anchor="ctr">
            <a:normAutofit/>
          </a:bodyPr>
          <a:lstStyle/>
          <a:p>
            <a:pPr eaLnBrk="1" hangingPunct="1">
              <a:lnSpc>
                <a:spcPct val="90000"/>
              </a:lnSpc>
            </a:pPr>
            <a:r>
              <a:rPr lang="en-US" sz="4400" kern="1200" dirty="0">
                <a:latin typeface="+mj-lt"/>
                <a:ea typeface="+mj-ea"/>
                <a:cs typeface="+mj-cs"/>
              </a:rPr>
              <a:t>Building the Foundation</a:t>
            </a:r>
          </a:p>
        </p:txBody>
      </p:sp>
      <p:sp>
        <p:nvSpPr>
          <p:cNvPr id="3" name="Content Placeholder 2">
            <a:extLst>
              <a:ext uri="{FF2B5EF4-FFF2-40B4-BE49-F238E27FC236}">
                <a16:creationId xmlns:a16="http://schemas.microsoft.com/office/drawing/2014/main" id="{72EE0BC7-BF7B-498F-83FE-B66DDA4EE87C}"/>
              </a:ext>
            </a:extLst>
          </p:cNvPr>
          <p:cNvSpPr>
            <a:spLocks noGrp="1"/>
          </p:cNvSpPr>
          <p:nvPr>
            <p:ph sz="half" idx="1"/>
          </p:nvPr>
        </p:nvSpPr>
        <p:spPr/>
        <p:txBody>
          <a:bodyPr vert="horz" lIns="91440" tIns="45720" rIns="91440" bIns="45720" rtlCol="0" anchor="t">
            <a:normAutofit/>
          </a:bodyPr>
          <a:lstStyle/>
          <a:p>
            <a:pPr indent="-228600" eaLnBrk="1" hangingPunct="1">
              <a:lnSpc>
                <a:spcPct val="90000"/>
              </a:lnSpc>
              <a:buFont typeface="Arial" panose="020B0604020202020204" pitchFamily="34" charset="0"/>
              <a:buChar char="•"/>
            </a:pPr>
            <a:r>
              <a:rPr lang="en-US" sz="3200" dirty="0"/>
              <a:t>Shared language</a:t>
            </a:r>
          </a:p>
          <a:p>
            <a:pPr indent="-228600" eaLnBrk="1" hangingPunct="1">
              <a:lnSpc>
                <a:spcPct val="90000"/>
              </a:lnSpc>
              <a:buFont typeface="Arial" panose="020B0604020202020204" pitchFamily="34" charset="0"/>
              <a:buChar char="•"/>
            </a:pPr>
            <a:r>
              <a:rPr lang="en-US" sz="3200" dirty="0"/>
              <a:t>Relationship</a:t>
            </a:r>
          </a:p>
          <a:p>
            <a:pPr indent="-228600" eaLnBrk="1" hangingPunct="1">
              <a:lnSpc>
                <a:spcPct val="90000"/>
              </a:lnSpc>
              <a:buFont typeface="Arial" panose="020B0604020202020204" pitchFamily="34" charset="0"/>
              <a:buChar char="•"/>
            </a:pPr>
            <a:r>
              <a:rPr lang="en-US" sz="3200" dirty="0"/>
              <a:t>Learning together</a:t>
            </a:r>
          </a:p>
        </p:txBody>
      </p:sp>
      <p:pic>
        <p:nvPicPr>
          <p:cNvPr id="7" name="Content Placeholder 6" descr="Building Brick Wall with solid fill">
            <a:extLst>
              <a:ext uri="{FF2B5EF4-FFF2-40B4-BE49-F238E27FC236}">
                <a16:creationId xmlns:a16="http://schemas.microsoft.com/office/drawing/2014/main" id="{1537699F-954D-4101-BB2B-0570A7C8F727}"/>
              </a:ext>
            </a:extLst>
          </p:cNvPr>
          <p:cNvPicPr>
            <a:picLocks noGrp="1" noChangeAspect="1"/>
          </p:cNvPicPr>
          <p:nvPr>
            <p:ph sz="half" idx="2"/>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91400" y="1790700"/>
            <a:ext cx="3276600" cy="3276600"/>
          </a:xfrm>
          <a:prstGeom prst="rect">
            <a:avLst/>
          </a:prstGeom>
        </p:spPr>
      </p:pic>
      <p:sp>
        <p:nvSpPr>
          <p:cNvPr id="4" name="Slide Number Placeholder 3">
            <a:extLst>
              <a:ext uri="{FF2B5EF4-FFF2-40B4-BE49-F238E27FC236}">
                <a16:creationId xmlns:a16="http://schemas.microsoft.com/office/drawing/2014/main" id="{F7AAEBE1-AD31-474E-A769-331DD0A5A8CD}"/>
              </a:ext>
            </a:extLst>
          </p:cNvPr>
          <p:cNvSpPr>
            <a:spLocks noGrp="1"/>
          </p:cNvSpPr>
          <p:nvPr>
            <p:ph type="sldNum" sz="quarter" idx="11"/>
          </p:nvPr>
        </p:nvSpPr>
        <p:spPr/>
        <p:txBody>
          <a:bodyPr vert="horz" lIns="91440" tIns="45720" rIns="91440" bIns="45720" rtlCol="0" anchor="ctr">
            <a:normAutofit fontScale="92500" lnSpcReduction="10000"/>
          </a:bodyPr>
          <a:lstStyle/>
          <a:p>
            <a:pPr algn="r">
              <a:spcAft>
                <a:spcPts val="600"/>
              </a:spcAft>
              <a:defRPr/>
            </a:pPr>
            <a:fld id="{678D0E47-2870-4D7F-9E5B-E656D1108487}" type="slidenum">
              <a:rPr lang="en-US" altLang="en-US" sz="1200" smtClean="0">
                <a:solidFill>
                  <a:schemeClr val="tx1">
                    <a:tint val="75000"/>
                  </a:schemeClr>
                </a:solidFill>
              </a:rPr>
              <a:pPr algn="r">
                <a:spcAft>
                  <a:spcPts val="600"/>
                </a:spcAft>
                <a:defRPr/>
              </a:pPr>
              <a:t>9</a:t>
            </a:fld>
            <a:endParaRPr lang="en-US" altLang="en-US" sz="1200" dirty="0">
              <a:solidFill>
                <a:schemeClr val="tx1">
                  <a:tint val="75000"/>
                </a:schemeClr>
              </a:solidFill>
            </a:endParaRPr>
          </a:p>
        </p:txBody>
      </p:sp>
    </p:spTree>
    <p:extLst>
      <p:ext uri="{BB962C8B-B14F-4D97-AF65-F5344CB8AC3E}">
        <p14:creationId xmlns:p14="http://schemas.microsoft.com/office/powerpoint/2010/main" val="3869731489"/>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2013 - 2022">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4F3515D1FE2D24BABF13D1247F86353" ma:contentTypeVersion="22" ma:contentTypeDescription="Create a new document." ma:contentTypeScope="" ma:versionID="a1f57e63f8dbfd30010d0f3cf69ce4d2">
  <xsd:schema xmlns:xsd="http://www.w3.org/2001/XMLSchema" xmlns:xs="http://www.w3.org/2001/XMLSchema" xmlns:p="http://schemas.microsoft.com/office/2006/metadata/properties" xmlns:ns1="http://schemas.microsoft.com/sharepoint/v3" xmlns:ns2="59da1016-2a1b-4f8a-9768-d7a4932f6f16" xmlns:ns3="b4817596-04ca-43a7-941c-57fdc3f11b77" xmlns:ns4="29e37942-99f6-4128-95c5-28406e3689d6" targetNamespace="http://schemas.microsoft.com/office/2006/metadata/properties" ma:root="true" ma:fieldsID="a4d34e3a9df7f82d4aa815e483abdb4f" ns1:_="" ns2:_="" ns3:_="" ns4:_="">
    <xsd:import namespace="http://schemas.microsoft.com/sharepoint/v3"/>
    <xsd:import namespace="59da1016-2a1b-4f8a-9768-d7a4932f6f16"/>
    <xsd:import namespace="b4817596-04ca-43a7-941c-57fdc3f11b77"/>
    <xsd:import namespace="29e37942-99f6-4128-95c5-28406e3689d6"/>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URL" minOccurs="0"/>
                <xsd:element ref="ns3:DocumentID" minOccurs="0"/>
                <xsd:element ref="ns3:Position" minOccurs="0"/>
                <xsd:element ref="ns2:Visible" minOccurs="0"/>
                <xsd:element ref="ns2:SharedWithUsers" minOccurs="0"/>
                <xsd:element ref="ns3:Meeting" minOccurs="0"/>
                <xsd:element ref="ns3:Meeting_x003a_Meeting_x0020_Lookup_x0020_Reference" minOccurs="0"/>
                <xsd:element ref="ns3:Language" minOccurs="0"/>
                <xsd:element ref="ns4:cz7u"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8"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2"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3"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4"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5" nillable="true" ma:displayName="Document Expiration Date" ma:format="DateOnly" ma:internalName="DocumentExpirationDate" ma:readOnly="false">
      <xsd:simpleType>
        <xsd:restriction base="dms:DateTime"/>
      </xsd:simpleType>
    </xsd:element>
    <xsd:element name="Visible" ma:index="17" nillable="true" ma:displayName="Visible" ma:default="1" ma:description="Refresh Documents? Click Save ↓" ma:internalName="Visible" ma:readOnly="false">
      <xsd:simpleType>
        <xsd:restriction base="dms:Boolean"/>
      </xsd:simple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4817596-04ca-43a7-941c-57fdc3f11b77" elementFormDefault="qualified">
    <xsd:import namespace="http://schemas.microsoft.com/office/2006/documentManagement/types"/>
    <xsd:import namespace="http://schemas.microsoft.com/office/infopath/2007/PartnerControls"/>
    <xsd:element name="Meta_x0020_Description" ma:index="6" nillable="true" ma:displayName="Meta Description" ma:internalName="Meta_x0020_Description" ma:readOnly="false">
      <xsd:simpleType>
        <xsd:restriction base="dms:Text"/>
      </xsd:simpleType>
    </xsd:element>
    <xsd:element name="Meta_x0020_Keywords" ma:index="7" nillable="true" ma:displayName="Meta Keywords" ma:internalName="Meta_x0020_Keywords" ma:readOnly="false">
      <xsd:simpleType>
        <xsd:restriction base="dms:Text"/>
      </xsd:simpleType>
    </xsd:element>
    <xsd:element name="DocumentID" ma:index="15" nillable="true" ma:displayName="DocumentID" ma:description="MeetingLibrary workflow" ma:internalName="DocumentID" ma:readOnly="false">
      <xsd:simpleType>
        <xsd:restriction base="dms:Text">
          <xsd:maxLength value="255"/>
        </xsd:restriction>
      </xsd:simpleType>
    </xsd:element>
    <xsd:element name="Position" ma:index="16" nillable="true" ma:displayName="Position" ma:description="Set unique document Position #s for each Meeting&#10;(e.g. Do not set two #3 positions for a meeting)" ma:format="Dropdown" ma:internalName="Position" ma:readOnly="false">
      <xsd:simpleType>
        <xsd:restriction base="dms:Choice">
          <xsd:enumeration value="01"/>
          <xsd:enumeration value="02"/>
          <xsd:enumeration value="03"/>
          <xsd:enumeration value="04"/>
          <xsd:enumeration value="05"/>
          <xsd:enumeration value="06"/>
          <xsd:enumeration value="07"/>
          <xsd:enumeration value="08"/>
          <xsd:enumeration value="09"/>
          <xsd:enumeration value="10"/>
        </xsd:restriction>
      </xsd:simpleType>
    </xsd:element>
    <xsd:element name="Meeting" ma:index="19" nillable="true" ma:displayName="Meeting" ma:list="{62291a25-5175-4717-8a8b-2dea5bba6694}" ma:internalName="Meeting" ma:showField="Meeting_x0020_Lookup_x0020_Refer">
      <xsd:simpleType>
        <xsd:restriction base="dms:Lookup"/>
      </xsd:simpleType>
    </xsd:element>
    <xsd:element name="Meeting_x003a_Meeting_x0020_Lookup_x0020_Reference" ma:index="20" nillable="true" ma:displayName="Meeting:Meeting Lookup Reference" ma:list="{62291a25-5175-4717-8a8b-2dea5bba6694}" ma:internalName="Meeting_x003a_Meeting_x0020_Lookup_x0020_Reference" ma:readOnly="true" ma:showField="Meeting_x0020_Lookup_x0020_Refer" ma:web="59da1016-2a1b-4f8a-9768-d7a4932f6f16">
      <xsd:simpleType>
        <xsd:restriction base="dms:Lookup"/>
      </xsd:simpleType>
    </xsd:element>
    <xsd:element name="Language" ma:index="21" nillable="true" ma:displayName="Language" ma:format="Dropdown" ma:internalName="Language">
      <xsd:simpleType>
        <xsd:restriction base="dms:Choice">
          <xsd:enumeration value="English"/>
          <xsd:enumeration value="Spanish"/>
          <xsd:enumeration value="Traditional Chinese"/>
          <xsd:enumeration value="Simplified Chinese"/>
          <xsd:enumeration value="Hmong"/>
          <xsd:enumeration value="Marshallese"/>
          <xsd:enumeration value="Portuguese"/>
          <xsd:enumeration value="Somali"/>
          <xsd:enumeration value="Vietnamese"/>
        </xsd:restriction>
      </xsd:simpleType>
    </xsd:element>
  </xsd:schema>
  <xsd:schema xmlns:xsd="http://www.w3.org/2001/XMLSchema" xmlns:xs="http://www.w3.org/2001/XMLSchema" xmlns:dms="http://schemas.microsoft.com/office/2006/documentManagement/types" xmlns:pc="http://schemas.microsoft.com/office/infopath/2007/PartnerControls" targetNamespace="29e37942-99f6-4128-95c5-28406e3689d6" elementFormDefault="qualified">
    <xsd:import namespace="http://schemas.microsoft.com/office/2006/documentManagement/types"/>
    <xsd:import namespace="http://schemas.microsoft.com/office/infopath/2007/PartnerControls"/>
    <xsd:element name="cz7u" ma:index="22" nillable="true" ma:displayName="Date" ma:format="DateOnly" ma:internalName="cz7u">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Meta_x0020_Keywords xmlns="b4817596-04ca-43a7-941c-57fdc3f11b77" xsi:nil="true"/>
    <Language xmlns="b4817596-04ca-43a7-941c-57fdc3f11b77">English</Language>
    <Meta_x0020_Description xmlns="b4817596-04ca-43a7-941c-57fdc3f11b77" xsi:nil="true"/>
    <DocumentExpirationDate xmlns="59da1016-2a1b-4f8a-9768-d7a4932f6f16" xsi:nil="true"/>
    <IATopic xmlns="59da1016-2a1b-4f8a-9768-d7a4932f6f16" xsi:nil="true"/>
    <Position xmlns="b4817596-04ca-43a7-941c-57fdc3f11b77" xsi:nil="true"/>
    <IASubtopic xmlns="59da1016-2a1b-4f8a-9768-d7a4932f6f16" xsi:nil="true"/>
    <URL xmlns="http://schemas.microsoft.com/sharepoint/v3">
      <Url>https://dhsoha.sharepoint.com/Shared-Services/PCS/Documents/ohasingle_brand_template.ppt</Url>
      <Description>OHA PowerPoint - Light background - OHA</Description>
    </URL>
    <Meeting xmlns="b4817596-04ca-43a7-941c-57fdc3f11b77">8</Meeting>
    <DocumentID xmlns="b4817596-04ca-43a7-941c-57fdc3f11b77" xsi:nil="true"/>
    <Visible xmlns="59da1016-2a1b-4f8a-9768-d7a4932f6f16">true</Visible>
    <cz7u xmlns="29e37942-99f6-4128-95c5-28406e3689d6">2023-02-28T08:00:00+00:00</cz7u>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29DB16-F085-4E7D-9C01-9835D62E5071}">
  <ds:schemaRefs>
    <ds:schemaRef ds:uri="http://schemas.microsoft.com/office/2006/metadata/longProperties"/>
  </ds:schemaRefs>
</ds:datastoreItem>
</file>

<file path=customXml/itemProps2.xml><?xml version="1.0" encoding="utf-8"?>
<ds:datastoreItem xmlns:ds="http://schemas.openxmlformats.org/officeDocument/2006/customXml" ds:itemID="{6FC42167-34C1-49F7-A58C-3036D7C02C48}"/>
</file>

<file path=customXml/itemProps3.xml><?xml version="1.0" encoding="utf-8"?>
<ds:datastoreItem xmlns:ds="http://schemas.openxmlformats.org/officeDocument/2006/customXml" ds:itemID="{411F91B1-DF6A-49C2-A8CF-A27F77BEC5DC}">
  <ds:schemaRefs>
    <ds:schemaRef ds:uri="http://schemas.microsoft.com/office/2006/metadata/properties"/>
    <ds:schemaRef ds:uri="http://schemas.microsoft.com/office/infopath/2007/PartnerControls"/>
    <ds:schemaRef ds:uri="18c512f8-6ae3-4fa5-87de-0fde3cbac27e"/>
  </ds:schemaRefs>
</ds:datastoreItem>
</file>

<file path=customXml/itemProps4.xml><?xml version="1.0" encoding="utf-8"?>
<ds:datastoreItem xmlns:ds="http://schemas.openxmlformats.org/officeDocument/2006/customXml" ds:itemID="{E24A13AA-A4A3-4092-A109-2102ADE96B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589</TotalTime>
  <Words>2175</Words>
  <Application>Microsoft Office PowerPoint</Application>
  <PresentationFormat>Widescreen</PresentationFormat>
  <Paragraphs>234</Paragraphs>
  <Slides>36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Times</vt:lpstr>
      <vt:lpstr>Wingdings</vt:lpstr>
      <vt:lpstr>Custom Design</vt:lpstr>
      <vt:lpstr>Oregon Resource Allocation Advisory Committee</vt:lpstr>
      <vt:lpstr>Interpretation</vt:lpstr>
      <vt:lpstr>Meeting Resources</vt:lpstr>
      <vt:lpstr>Purpose</vt:lpstr>
      <vt:lpstr>Agenda</vt:lpstr>
      <vt:lpstr>Working Agreements</vt:lpstr>
      <vt:lpstr>ORAAC Triage Approaches Subcommittee</vt:lpstr>
      <vt:lpstr>The arc of the work</vt:lpstr>
      <vt:lpstr>Building the Foundation</vt:lpstr>
      <vt:lpstr>Framing the Discussion</vt:lpstr>
      <vt:lpstr>Reading Materials Discussed</vt:lpstr>
      <vt:lpstr>Intent</vt:lpstr>
      <vt:lpstr>Values and Principles</vt:lpstr>
      <vt:lpstr>Hope and innovation are the foundation</vt:lpstr>
      <vt:lpstr>What’s Next</vt:lpstr>
      <vt:lpstr>Process Ahead</vt:lpstr>
      <vt:lpstr>Draft Statements Disclaimer</vt:lpstr>
      <vt:lpstr>Draft statements (1 of 9)</vt:lpstr>
      <vt:lpstr>Draft statements (2 of 9)</vt:lpstr>
      <vt:lpstr>Draft statements (3 of 9)</vt:lpstr>
      <vt:lpstr>Draft statements (3 of 9), continued</vt:lpstr>
      <vt:lpstr>Draft statements (4 of 9)</vt:lpstr>
      <vt:lpstr>Draft statements (5 of 9)</vt:lpstr>
      <vt:lpstr>Draft statements (6 of 9)</vt:lpstr>
      <vt:lpstr>Draft statements (7 of 9)</vt:lpstr>
      <vt:lpstr>Draft statements (8 of 9)</vt:lpstr>
      <vt:lpstr>Draft statements (9 of 9)</vt:lpstr>
      <vt:lpstr>Next steps:</vt:lpstr>
      <vt:lpstr>Process Ahead</vt:lpstr>
      <vt:lpstr>Triage Team and Data</vt:lpstr>
      <vt:lpstr>Triage Team and Data</vt:lpstr>
      <vt:lpstr>Oregon Interim Crisis Care Tool</vt:lpstr>
      <vt:lpstr>CSC triage team (2 of 4)</vt:lpstr>
      <vt:lpstr>CSC triage team (3 of 4)</vt:lpstr>
      <vt:lpstr>CSC Triage Team (4 of 4)</vt:lpstr>
      <vt:lpstr>Data Collection and Transparent Communication</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ORAAC February 28 2023 Presentation</dc:title>
  <dc:creator>Joe B</dc:creator>
  <cp:lastModifiedBy>Kristen Darmody</cp:lastModifiedBy>
  <cp:revision>65</cp:revision>
  <dcterms:created xsi:type="dcterms:W3CDTF">2010-08-23T12:44:57Z</dcterms:created>
  <dcterms:modified xsi:type="dcterms:W3CDTF">2023-02-22T23:36:12Z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Link">
    <vt:lpwstr>https://dhsoha.sharepoint.com/Shared-Services/PCS/_layouts/15/wrkstat.aspx?List=7bd826b3-dc91-4eb5-81d3-676459c1b40b&amp;WorkflowInstanceName=53e342c5-3b7b-4ab8-a57a-653650da0389, Stage 1</vt:lpwstr>
  </property>
  <property fmtid="{D5CDD505-2E9C-101B-9397-08002B2CF9AE}" pid="3" name="URL">
    <vt:lpwstr>https://dhsoha.sharepoint.com/Shared-Services/PCS/Documents/ohasingle_brand_template.ppt, OHA PowerPoint - Light background - OHA</vt:lpwstr>
  </property>
  <property fmtid="{D5CDD505-2E9C-101B-9397-08002B2CF9AE}" pid="4" name="ContentTypeId">
    <vt:lpwstr>0x010100A4F3515D1FE2D24BABF13D1247F86353</vt:lpwstr>
  </property>
</Properties>
</file>